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slides/slide57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presentation.xml" ContentType="application/vnd.openxmlformats-officedocument.presentationml.presentation.main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41.xml" ContentType="application/vnd.openxmlformats-officedocument.presentationml.slide+xml"/>
  <Override PartName="/ppt/slides/slide1.xml" ContentType="application/vnd.openxmlformats-officedocument.presentationml.slide+xml"/>
  <Override PartName="/ppt/slides/slide43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49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3.xml" ContentType="application/vnd.openxmlformats-officedocument.presentationml.slideMaster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416.xml" ContentType="application/vnd.openxmlformats-officedocument.presentationml.slideLayout+xml"/>
  <Override PartName="/ppt/slideLayouts/slideLayout415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414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2.xml" ContentType="application/vnd.openxmlformats-officedocument.theme+xml"/>
  <Override PartName="/ppt/theme/theme9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2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0" r:id="rId1"/>
    <p:sldMasterId id="2147485267" r:id="rId2"/>
    <p:sldMasterId id="2147485299" r:id="rId3"/>
    <p:sldMasterId id="2147485331" r:id="rId4"/>
    <p:sldMasterId id="2147485363" r:id="rId5"/>
    <p:sldMasterId id="2147485395" r:id="rId6"/>
    <p:sldMasterId id="2147485427" r:id="rId7"/>
    <p:sldMasterId id="2147485459" r:id="rId8"/>
    <p:sldMasterId id="2147485491" r:id="rId9"/>
    <p:sldMasterId id="2147485523" r:id="rId10"/>
    <p:sldMasterId id="2147485555" r:id="rId11"/>
    <p:sldMasterId id="2147485587" r:id="rId12"/>
    <p:sldMasterId id="2147485619" r:id="rId13"/>
  </p:sldMasterIdLst>
  <p:notesMasterIdLst>
    <p:notesMasterId r:id="rId75"/>
  </p:notesMasterIdLst>
  <p:handoutMasterIdLst>
    <p:handoutMasterId r:id="rId76"/>
  </p:handoutMasterIdLst>
  <p:sldIdLst>
    <p:sldId id="303" r:id="rId14"/>
    <p:sldId id="484" r:id="rId15"/>
    <p:sldId id="482" r:id="rId16"/>
    <p:sldId id="487" r:id="rId17"/>
    <p:sldId id="609" r:id="rId18"/>
    <p:sldId id="616" r:id="rId19"/>
    <p:sldId id="570" r:id="rId20"/>
    <p:sldId id="571" r:id="rId21"/>
    <p:sldId id="572" r:id="rId22"/>
    <p:sldId id="495" r:id="rId23"/>
    <p:sldId id="496" r:id="rId24"/>
    <p:sldId id="573" r:id="rId25"/>
    <p:sldId id="499" r:id="rId26"/>
    <p:sldId id="576" r:id="rId27"/>
    <p:sldId id="517" r:id="rId28"/>
    <p:sldId id="575" r:id="rId29"/>
    <p:sldId id="518" r:id="rId30"/>
    <p:sldId id="600" r:id="rId31"/>
    <p:sldId id="610" r:id="rId32"/>
    <p:sldId id="577" r:id="rId33"/>
    <p:sldId id="533" r:id="rId34"/>
    <p:sldId id="534" r:id="rId35"/>
    <p:sldId id="540" r:id="rId36"/>
    <p:sldId id="537" r:id="rId37"/>
    <p:sldId id="578" r:id="rId38"/>
    <p:sldId id="538" r:id="rId39"/>
    <p:sldId id="539" r:id="rId40"/>
    <p:sldId id="581" r:id="rId41"/>
    <p:sldId id="565" r:id="rId42"/>
    <p:sldId id="613" r:id="rId43"/>
    <p:sldId id="614" r:id="rId44"/>
    <p:sldId id="620" r:id="rId45"/>
    <p:sldId id="611" r:id="rId46"/>
    <p:sldId id="586" r:id="rId47"/>
    <p:sldId id="503" r:id="rId48"/>
    <p:sldId id="504" r:id="rId49"/>
    <p:sldId id="583" r:id="rId50"/>
    <p:sldId id="584" r:id="rId51"/>
    <p:sldId id="585" r:id="rId52"/>
    <p:sldId id="587" r:id="rId53"/>
    <p:sldId id="588" r:id="rId54"/>
    <p:sldId id="589" r:id="rId55"/>
    <p:sldId id="612" r:id="rId56"/>
    <p:sldId id="549" r:id="rId57"/>
    <p:sldId id="541" r:id="rId58"/>
    <p:sldId id="551" r:id="rId59"/>
    <p:sldId id="590" r:id="rId60"/>
    <p:sldId id="553" r:id="rId61"/>
    <p:sldId id="593" r:id="rId62"/>
    <p:sldId id="594" r:id="rId63"/>
    <p:sldId id="598" r:id="rId64"/>
    <p:sldId id="544" r:id="rId65"/>
    <p:sldId id="545" r:id="rId66"/>
    <p:sldId id="546" r:id="rId67"/>
    <p:sldId id="547" r:id="rId68"/>
    <p:sldId id="548" r:id="rId69"/>
    <p:sldId id="556" r:id="rId70"/>
    <p:sldId id="557" r:id="rId71"/>
    <p:sldId id="558" r:id="rId72"/>
    <p:sldId id="621" r:id="rId73"/>
    <p:sldId id="592" r:id="rId74"/>
  </p:sldIdLst>
  <p:sldSz cx="9144000" cy="5143500" type="screen16x9"/>
  <p:notesSz cx="6805613" cy="9944100"/>
  <p:embeddedFontLst>
    <p:embeddedFont>
      <p:font typeface="맑은 고딕" panose="020B0503020000020004" pitchFamily="34" charset="-127"/>
      <p:regular r:id="rId77"/>
      <p:bold r:id="rId78"/>
    </p:embeddedFont>
    <p:embeddedFont>
      <p:font typeface="NanumSquare ExtraBold" panose="020B0600000101010101" pitchFamily="34" charset="-127"/>
      <p:bold r:id="rId79"/>
    </p:embeddedFont>
    <p:embeddedFont>
      <p:font typeface="3ds" panose="02000503020000020004" pitchFamily="50" charset="0"/>
      <p:regular r:id="rId80"/>
      <p:bold r:id="rId81"/>
      <p:italic r:id="rId82"/>
      <p:boldItalic r:id="rId83"/>
    </p:embeddedFont>
    <p:embeddedFont>
      <p:font typeface="NanumSquare Bold" panose="020B0600000101010101" pitchFamily="34" charset="-127"/>
      <p:bold r:id="rId84"/>
    </p:embeddedFont>
    <p:embeddedFont>
      <p:font typeface="Arial Narrow" panose="020B0606020202030204" pitchFamily="34" charset="0"/>
      <p:regular r:id="rId85"/>
      <p:bold r:id="rId86"/>
      <p:italic r:id="rId87"/>
      <p:boldItalic r:id="rId88"/>
    </p:embeddedFont>
    <p:embeddedFont>
      <p:font typeface="3ds Light" panose="02000503020000020004" pitchFamily="50" charset="0"/>
      <p:regular r:id="rId89"/>
    </p:embeddedFont>
    <p:embeddedFont>
      <p:font typeface="3ds Condensed" panose="02000503020000020004" pitchFamily="50" charset="0"/>
      <p:regular r:id="rId90"/>
      <p:bold r:id="rId91"/>
    </p:embeddedFont>
    <p:embeddedFont>
      <p:font typeface="3ds SemiBold" panose="02000503020000020004" pitchFamily="50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FA3BB86-7083-4D8E-BF28-5FED4763C7E5}">
          <p14:sldIdLst>
            <p14:sldId id="303"/>
          </p14:sldIdLst>
        </p14:section>
        <p14:section name="Introduction" id="{E8457284-6AFA-47C7-8E61-CA2435CDA736}">
          <p14:sldIdLst>
            <p14:sldId id="484"/>
            <p14:sldId id="482"/>
            <p14:sldId id="487"/>
          </p14:sldIdLst>
        </p14:section>
        <p14:section name="Platform 기본 UI" id="{B86AD475-2CE9-4F30-A548-855863A1CB16}">
          <p14:sldIdLst>
            <p14:sldId id="609"/>
            <p14:sldId id="616"/>
            <p14:sldId id="570"/>
            <p14:sldId id="571"/>
            <p14:sldId id="572"/>
            <p14:sldId id="495"/>
            <p14:sldId id="496"/>
            <p14:sldId id="573"/>
            <p14:sldId id="499"/>
            <p14:sldId id="576"/>
            <p14:sldId id="517"/>
            <p14:sldId id="575"/>
            <p14:sldId id="518"/>
            <p14:sldId id="600"/>
          </p14:sldIdLst>
        </p14:section>
        <p14:section name="3DDashboard" id="{F6D58943-FB24-4B88-B74E-E12958A25C4E}">
          <p14:sldIdLst>
            <p14:sldId id="610"/>
            <p14:sldId id="577"/>
            <p14:sldId id="533"/>
            <p14:sldId id="534"/>
            <p14:sldId id="540"/>
            <p14:sldId id="537"/>
            <p14:sldId id="578"/>
            <p14:sldId id="538"/>
            <p14:sldId id="539"/>
            <p14:sldId id="581"/>
            <p14:sldId id="565"/>
            <p14:sldId id="613"/>
            <p14:sldId id="614"/>
            <p14:sldId id="620"/>
          </p14:sldIdLst>
        </p14:section>
        <p14:section name="3DSearch" id="{B4025CDB-4134-4A09-B430-D48A4A5A7918}">
          <p14:sldIdLst>
            <p14:sldId id="611"/>
            <p14:sldId id="586"/>
            <p14:sldId id="503"/>
            <p14:sldId id="504"/>
            <p14:sldId id="583"/>
            <p14:sldId id="584"/>
            <p14:sldId id="585"/>
            <p14:sldId id="587"/>
            <p14:sldId id="588"/>
            <p14:sldId id="589"/>
          </p14:sldIdLst>
        </p14:section>
        <p14:section name="3DSwym" id="{240022E5-5091-46A4-95A2-08C403D7D1BF}">
          <p14:sldIdLst>
            <p14:sldId id="612"/>
            <p14:sldId id="549"/>
            <p14:sldId id="541"/>
            <p14:sldId id="551"/>
            <p14:sldId id="590"/>
            <p14:sldId id="553"/>
            <p14:sldId id="593"/>
            <p14:sldId id="594"/>
            <p14:sldId id="598"/>
            <p14:sldId id="544"/>
            <p14:sldId id="545"/>
            <p14:sldId id="546"/>
            <p14:sldId id="547"/>
            <p14:sldId id="548"/>
            <p14:sldId id="556"/>
            <p14:sldId id="557"/>
            <p14:sldId id="558"/>
            <p14:sldId id="621"/>
          </p14:sldIdLst>
        </p14:section>
        <p14:section name="BACK COVER" id="{2791DB2C-DA4D-4F34-AD2D-F8FB9C833FE2}">
          <p14:sldIdLst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13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21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G Somi" initials="JS" lastIdx="10" clrIdx="0">
    <p:extLst>
      <p:ext uri="{19B8F6BF-5375-455C-9EA6-DF929625EA0E}">
        <p15:presenceInfo xmlns:p15="http://schemas.microsoft.com/office/powerpoint/2012/main" userId="JANG So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85"/>
    <a:srgbClr val="0F5486"/>
    <a:srgbClr val="E87722"/>
    <a:srgbClr val="005386"/>
    <a:srgbClr val="FFFFFF"/>
    <a:srgbClr val="00AA86"/>
    <a:srgbClr val="E0E2E1"/>
    <a:srgbClr val="999999"/>
    <a:srgbClr val="83A5CE"/>
    <a:srgbClr val="8F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089" autoAdjust="0"/>
  </p:normalViewPr>
  <p:slideViewPr>
    <p:cSldViewPr snapToGrid="0">
      <p:cViewPr>
        <p:scale>
          <a:sx n="100" d="100"/>
          <a:sy n="100" d="100"/>
        </p:scale>
        <p:origin x="850" y="139"/>
      </p:cViewPr>
      <p:guideLst>
        <p:guide orient="horz" pos="2913"/>
        <p:guide pos="158"/>
        <p:guide pos="5602"/>
        <p:guide orient="horz" pos="21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5" d="100"/>
        <a:sy n="45" d="100"/>
      </p:scale>
      <p:origin x="0" y="-9930"/>
    </p:cViewPr>
  </p:sorterViewPr>
  <p:notesViewPr>
    <p:cSldViewPr snapToGrid="0">
      <p:cViewPr varScale="1">
        <p:scale>
          <a:sx n="77" d="100"/>
          <a:sy n="77" d="100"/>
        </p:scale>
        <p:origin x="309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font" Target="fonts/font3.fntdata"/><Relationship Id="rId102" Type="http://schemas.openxmlformats.org/officeDocument/2006/relationships/customXml" Target="../customXml/item2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103" Type="http://schemas.openxmlformats.org/officeDocument/2006/relationships/customXml" Target="../customXml/item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theme" Target="theme/theme1.xml"/><Relationship Id="rId101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handoutMaster" Target="handoutMasters/handoutMaster1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font" Target="fonts/font11.fntdata"/><Relationship Id="rId61" Type="http://schemas.openxmlformats.org/officeDocument/2006/relationships/slide" Target="slides/slide48.xml"/><Relationship Id="rId82" Type="http://schemas.openxmlformats.org/officeDocument/2006/relationships/font" Target="fonts/font6.fntdata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font" Target="fonts/font1.fntdata"/><Relationship Id="rId100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font" Target="fonts/font17.fntdata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>
                <a:latin typeface="Arial Narrow" panose="020B0606020202030204" pitchFamily="34" charset="0"/>
              </a:rPr>
              <a:pPr/>
              <a:t>11/9/2022</a:t>
            </a:fld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>
                <a:latin typeface="Arial Narrow" panose="020B0606020202030204" pitchFamily="34" charset="0"/>
              </a:rPr>
              <a:pPr/>
              <a:t>‹#›</a:t>
            </a:fld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2262F3B-5CC7-4D5E-B602-F5E0CB55D9B3}" type="datetimeFigureOut">
              <a:rPr lang="en-US" smtClean="0"/>
              <a:pPr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9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7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05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4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77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39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88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18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96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5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07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60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82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97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06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32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02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61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93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87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8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67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0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8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97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1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1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4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69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none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658458E-B59C-7043-9A41-BE82B255A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1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C5C2BC-3294-416A-AC2F-80AC78683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41B1891-C4E2-214F-9949-C5F3858E1B15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8EFCB73-1809-2240-9D48-8A1070996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54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D829BDD3-8A8C-8F4E-9125-1878A8D6AC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3CEFA4-5168-554B-9BFB-896F116539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4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93B7AC9-2665-3049-8902-C5426E9A48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5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C08DCB-E084-4411-9591-C96734A993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016444-8A74-1041-B28D-BDD2F5244C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692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3247B26-3C24-49AA-8586-371C583347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9946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489E6B-BA61-44C8-B7F9-E0169AF826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914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2213EC-D671-48D4-B442-5D25E7CF3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FDD04B7-97BC-464A-A874-B31EDE7FE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0213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1CA057C-530C-4FD2-9C5D-648C2ECF2E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214F5EE-C953-634E-AA30-D7E05AD011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31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B51440-FAA3-4EE1-A8DC-1A196A207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8E3786-A8CC-CB4D-B252-91A55A6E14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149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E3D1AD-6005-4DAE-9B98-81FE4116D3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967ED2-4993-A44A-8D39-B5C35CA53C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9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A9E3C5-2DD9-6D45-8BDB-72C632F25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09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43EB6A5-8BD9-4B2B-940B-53F1B56D9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4EE2B3-D9CA-4F4C-B440-A79565AE48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985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7A1727-7B9C-4226-B773-2CCE96E958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869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6A280E-A22C-46BE-9F7E-26F47139DF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46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088CDA2-2ADA-4479-A6C2-CBF2F45AD0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78304-7EAF-3241-A008-E6FCFC3DB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805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3327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6FA965D-7AE5-440E-B6F2-93B4DD210D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7A5BD2-1E34-7148-94FA-7C69D5F7B6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347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FCC5848-059C-4625-B3B6-A825C9919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3545F1-05A4-6045-B78F-35BBFD499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63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EA34603-A6F0-47E5-980F-3DCDBC52F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08350D4-E369-0E47-B5BA-2A8DE6EFFD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870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22CB3-1DCE-4A63-AB5B-5729F592BD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85D1DB-F367-5947-87FF-3451AEDFA4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1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0173A6-2EE8-4D1D-B6E6-1B35AFDB81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896AAC7-A7F0-2C4F-B69E-2D106B22EE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5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BA0BD7F-576E-499D-92D4-1EF0CCBC76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A51954-684B-C24D-9665-8F0784F56F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B5CB0B-585F-49C7-A8F7-B0A8EC831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AFB6EBC-C971-5D46-BD74-C1D1B39B27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26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E087AB5-B80C-46A0-9CB0-E04D82E0C5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A3A875C-E59E-394B-8536-04A0EACB8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11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13A5ED0-EFB0-4B92-BDA4-AD99EF503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672EAE-EA28-D846-801A-51E1CA9628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218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CC3DA8E-CC87-424C-BB46-7C05F473F5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EDD6951-6966-D246-A3AA-0CEF9743CC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9711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C0EE41B-F800-4AF9-B8B4-4B14EFAFA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752FAE5-AE00-2E47-94C7-8DB180BACD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01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BC54FEA-9BD4-4D01-9174-F67CE9D06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4F01D3F-7DFE-A343-BE2B-E9A82D74E9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4126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D3EA841-71A0-4BDA-BC47-0C8D8A57FF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9D7A37E-D9E5-4F1B-AA20-ED304477D92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06806C8-EF9E-42E5-B811-ADE42FF5E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1BC093E-C1C4-BD41-9BD3-0C8059F413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588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34006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88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7A07B-8296-9140-BDEF-FFFDDEBBD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24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4429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10F3B7-4AC9-48F6-B9D9-B6CA162F6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D07A468-CAC1-E643-B96B-D8393CFEF1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194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4CB35B-00DF-4767-BAB4-4AFEC47AE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F72CAE7-408E-3E4A-BBDD-00D125544526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CA8449-8201-FA4B-AE77-A43F760E74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7906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BD4FDB2F-C3BE-D74E-8AC6-2B34493F6CE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6450CD-78A4-0341-B133-C8E5526BE5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29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FFE60A-D4E8-3B48-88BF-8608C80AE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2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07E262-6C65-4CCE-B6EC-112666CCC3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EA7482E-0479-7D47-95BF-11716F7C61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552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14BA86-48AB-449D-A21D-BB5143BF2B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779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C1533B-3245-46C4-A21B-EE3F0C0697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338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166EE8A-D031-499C-BD73-0D0F2E32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B54FB5C-6E00-BF42-A22A-68399CEB76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2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781067-1B51-4B8C-A559-7789EE842A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6E847BA-BFB3-2144-9B08-B112002BE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2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/>
                </a:solidFill>
              </a:rPr>
              <a:t>© Dassault </a:t>
            </a:r>
            <a:r>
              <a:rPr lang="en-US" noProof="0" dirty="0" err="1">
                <a:solidFill>
                  <a:schemeClr val="bg1"/>
                </a:solidFill>
              </a:rPr>
              <a:t>Systèmes</a:t>
            </a:r>
            <a:r>
              <a:rPr lang="en-US" noProof="0" dirty="0">
                <a:solidFill>
                  <a:schemeClr val="bg1"/>
                </a:solidFill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2820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E253F6-6CD8-4F23-83DC-5D9C1483E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0AAE12-62F8-4145-B0CF-A5913764DD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14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863F207-5D00-4464-9745-79E88C111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C86C06D-087B-D841-96CA-A09D1BB9C0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733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E86D7E-C360-43E9-88E9-1D1BC0D35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D9C88E-17F1-9649-B310-7EB7598191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727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2668D5-8937-4778-8567-241FBC4768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841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55966E-C967-4EF5-90D5-7812DB1F24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685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91B85B-37EA-425A-AFEC-4BC638CAA4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975E0-5F3D-7D4A-91B4-065A215BC7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04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A0965A6-08EA-43C6-A321-98DE2B0E23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799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2C1DBB-0A50-45A3-968A-048E305D2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288984-EDA6-1349-A438-DB8A46DAFC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884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A0176AD-1583-48A0-BFE3-BE3E052A2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DCC1C6-88AD-014E-B265-486DA4741F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56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3A72A7D-DBAC-48EA-A593-1E98B93F23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71C8EFC-0040-994A-9C48-4FDC98AB5E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84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39003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019802-F6C9-44ED-AC14-842A96D1C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90618C-73F8-B14A-BCFF-33BFE22C98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047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36EBBD-7BB5-4948-913F-7B7BFB43C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951EB40-FA33-D548-BB13-9C31713EB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DE8349-E128-4FF0-9426-6A5228E94A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583782-E264-2847-AF7E-ECFD6D3D0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9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B2C752-7457-4601-A644-2A7CFA7E5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E29DA2E-ADE7-D243-A804-0139A48D6C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85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C992F48-ABDC-41D5-BDB4-0EB8B12EFC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3F614BC-1A6F-724B-951C-6552A8DC62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370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050079B-34D8-4B7C-B65B-EF4DFE95D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40364BF-E999-034E-978D-151FE0289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093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F7AB7BA-8025-4067-87DA-6D7FB837DA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FCBC53A-EC52-FB41-BE62-F3C16C8C1B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9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C3DB267-C0BD-40B5-AEEA-A97ED64307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36624D-4F35-E840-ACD1-2AC7E7F70E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7538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9AED08-0B88-4F44-A1CB-39D6038E4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351C0BF-DBC2-5F42-A1BE-779EC243E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961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972D9B-006C-4C41-A745-7634C9DC32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1108BB-7666-4202-BB86-FD86159ED3F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8A66BAF-60D5-4574-B89B-493698F4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55C06B-032E-904A-B5D1-87E7B0A73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0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Et </a:t>
            </a:r>
            <a:r>
              <a:rPr lang="en-US" noProof="0" dirty="0" err="1"/>
              <a:t>vero</a:t>
            </a:r>
            <a:r>
              <a:rPr lang="en-US" noProof="0" dirty="0"/>
              <a:t> brute </a:t>
            </a:r>
            <a:r>
              <a:rPr lang="en-US" noProof="0" dirty="0" err="1"/>
              <a:t>eum</a:t>
            </a:r>
            <a:r>
              <a:rPr lang="en-US" noProof="0" dirty="0"/>
              <a:t>, eros </a:t>
            </a:r>
            <a:r>
              <a:rPr lang="en-US" noProof="0" dirty="0" err="1"/>
              <a:t>aliquip</a:t>
            </a:r>
            <a:r>
              <a:rPr lang="en-US" noProof="0" dirty="0"/>
              <a:t> at vel, magna </a:t>
            </a:r>
            <a:r>
              <a:rPr lang="en-US" noProof="0" dirty="0" err="1"/>
              <a:t>causae</a:t>
            </a:r>
            <a:r>
              <a:rPr lang="en-US" noProof="0" dirty="0"/>
              <a:t> pro </a:t>
            </a:r>
            <a:r>
              <a:rPr lang="en-US" noProof="0" dirty="0" err="1"/>
              <a:t>te</a:t>
            </a:r>
            <a:r>
              <a:rPr lang="en-US" noProof="0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11/9/2022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725DF-3957-A141-AB2D-F17326E0B4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345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31657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7061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59504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8F72DD8-1F25-4C25-98D1-A76A11322E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155950F-B307-0D40-A10B-D5BB484139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17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503FE05-4CB0-4271-9B1B-058ABAA618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552BA10-32E7-1D41-AA11-4530A6DFA250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605873C-EB9B-CD4F-BADE-A209D57F1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4817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6ABDED7-C0F7-704E-85BF-67A5167F97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D154C5-C374-894B-ACB2-0D2D57F7E1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4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8782401-F58B-5B42-AC96-D2E6BED442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1F4C494-DFC3-46D1-8DD6-C8C4CB357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C071C-6604-EE44-AD79-E3FA4ECDDA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593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9808A9-9358-4EA6-A161-2AB986B0B1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985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7FF326-D833-4B3B-899D-8DC1544B03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989758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DC14B3-592B-490E-AC34-8375D0DB0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93FA92B-BEB3-6A42-A9BF-0E84837715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468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40B758-70BE-47FB-B088-8A9478648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37433B-AD14-6043-A62F-73653E3F2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368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50921DA-63E2-421A-BCC0-D36AE4B096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FB9E71-69FF-2840-97DA-8B2ABD0401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532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62BF21-B8CA-4D8B-BC12-529A3CEAB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EF8768-EFCC-4744-9A7A-3AB20AA571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855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86B136-00DE-4C58-BF87-19B35469E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C2C68B-ECD0-9141-9EEA-E73DB308F8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128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509EAF-76AD-4024-80AD-C35EEDA4C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765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D8A53E-8AFB-422B-BC38-45B59C9FC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049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A7EBAA-6E13-4B20-A747-308836BD5C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0DBBA6-7A04-4841-BBD4-7897D39D01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170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2DFC78-7438-425C-9448-223787CF0E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519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768C78-DD2E-46E5-AA8F-356C48382D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378C15-2916-034C-91C7-A17EAB0C4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5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DE6470-35D2-4C49-959A-32ECC5D3D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392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D8318CB-1664-47BE-879E-1FC6767E8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B7C833-7DD2-B540-AE7D-38BAAAC9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49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B58A9D0-D22E-43E4-AC28-CB77287CD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C790A8-DB1C-B749-813C-96941EEED5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9809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78E460-7D89-4810-A79E-7523D2B55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017A877-3DA7-9542-A9A2-BD663613F1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2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83AD9D-59DC-46BC-BE0C-AA38673A1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D522C95-FBBB-0C48-ABC5-7BC3F2C732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7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B8A66BE-760C-4329-BCB8-2898EB7AF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1575EA1-13A7-B04F-8489-EDA555D97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31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E7E04D-F996-4EC3-8E81-80177CDA6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03E218A-D2AD-604C-9EA2-7A1C527F0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0541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6674A3D-A849-4969-B914-94145E1C7A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7ADDD49-7B56-3349-A798-84744BDE7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345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C7579EC-AA89-43D8-BFE9-C14006CFCE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5ECA4A-4343-6740-B08D-C31FD5EF62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162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DEE147D-D62F-4623-AEDF-23574C387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B71FCD-17C6-6942-9C6F-D4D5055DB6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4193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8603005-D60A-40E7-9B6F-DF75DBD2B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784DA69-F781-EB4A-A76B-60BB106610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9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19838C-2C54-5440-9E72-7C6C9F5CC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28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D72CA15-C361-46A7-851A-DB8F33DAB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5B5CFA9-F2BD-C346-BA90-8DACD649C1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079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F1C7A3-52C7-4ED3-AD60-AF3FA95B3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B5C36EA1-34D1-434C-8E8A-C7063339475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8048A6-F118-4EA8-A0B9-B61F702FC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32EE7C-72D0-EF49-9C4B-AC8954EEB0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4827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0875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64389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3796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F715F4C-5F3C-4DB8-AF65-18C1F84A9C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C0C0967-CB9B-3C49-BBE4-2AA8767DDD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2995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812742E-2BA6-4514-9933-2197D1ED9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D2DA308-8B0F-D747-A946-F0377066D547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65955B-4270-7A4E-B6F0-4857B6D99E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840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AA200AF-15A4-EC48-A3A8-7D57C0EE7AC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B1DEC1F-73BC-F34F-ADFB-F9838FFCBE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F5E5FD-5C40-C040-A71A-8AB3A7E62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35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911DEE-A23F-40FF-AE65-FD3EC2CA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FC55C5-32C2-7A4A-9450-25CFD28969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0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6337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2F56DF-F7A2-A84C-809B-31390ECBB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670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CB0A9B-D359-464C-BAE9-2593889F65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1754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040D70-BE72-4283-9057-68E7D4E5CD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2800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557C18-44FD-40FC-9B4B-7F28CEE5D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60F8F70-F992-F846-8A30-244B578CC8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6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B5BD7F9-ADE8-4853-9F39-7C18931BDD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2162A22-EEEF-9B49-B357-3DEA93B006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8138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BDAA92-7E94-42C7-A2AA-D0037B2D81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E31F5F-B500-434A-BC34-4FDECFB453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160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647B69-F747-406E-A666-0122BDAF0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48BB33A-90EA-864B-9BF0-84503BAD05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827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43A670-4358-4737-A6E7-3EAA8C241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28043D-47D6-D74A-9104-1B76409074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58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49F27B-14C8-406C-9466-47E656B99A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6451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766166-19FA-4B21-8816-A5DCA9BCA4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163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327346-9B9C-4B1A-A868-FEA4776753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FC0CD3-9A45-9840-A9CE-88AB5EE919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1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BCC15-61C1-694E-B25C-95110FB8E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951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43B833-52DB-4FC9-B111-F0551DF1C8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826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C76922-2461-48AC-B0BF-85CF0495BC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A74305-D0AE-7647-9ADA-A94DFE9EF4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364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3AAE140-3247-4807-97FB-5AAE4A2BD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BAA8A7A-180B-6C4C-BBDC-867FFCE70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190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B2702B-1C5F-4161-8157-63F152C89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0BD953-416F-0D46-AB67-96F2A50B97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617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C34B44-F22B-4E7D-82A7-E4FDB8D4D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4B0DD2B-C8F1-DC4B-A3C4-C45D44758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160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AF7CAF-F664-4B44-8F7E-5529FDB97D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B4EC31-B85B-F841-A1F9-AAD8EB2CBE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3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FE68417-4563-49E9-AF90-81FE8B0669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9B7702-D3D0-A64F-AAB5-1771413D64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9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C6F7C66-7506-4E8D-B009-7CFD4E29DD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34789-E314-844B-9FB4-7BEBF5A760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1930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0604CF-F606-4490-B5F6-6F587DEDF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3160C9-C711-DE41-9125-876489C17D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448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49EB536-7823-40B1-9607-549922B63B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A07B436-921B-1B47-BBF4-0ED712F237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4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5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7B64457-560F-4C41-BBCB-0508A66DA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682DAE34-3A22-CD4E-B876-6065625FF2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368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E2B2ED-F3AF-4834-936B-235FC3A5F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87729D-DE30-3942-981F-FCD0DCE89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074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2EE7051-E31B-484E-A54C-99D52E0E8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513248B-9EBB-4A47-912C-168C3D0C6D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06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2AF3B7-26B9-4E67-8C1A-FEB565B07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DA46F7A-741A-4764-BFA7-9903F845BF9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8B3145-0732-40CD-AEBC-DA6C80A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9B0D4D3-14EA-444B-A7C2-1908E07739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540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95992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6544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1703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BA6F250-D843-4574-BF7D-288BBFDA2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963FA9C-3DFE-0344-9B52-7333BF7D82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1133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38F638-0985-4261-AA56-A285526858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27A7BC2B-7528-9641-A660-722C9C0C44C1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DEEC153-7E14-6B4F-874A-277A982144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037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EB1CDE4-74BE-6F4F-BE15-43D68630A3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9DD737C-E27B-7547-9862-77C1031F76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2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CC0C88-B2A6-344A-8667-17E82177A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7CE54B-15C8-8B45-9AB2-05CC717DA1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3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08023F3-28B8-4271-AD22-D750770FC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CF64FA-C404-D844-8028-DA681BFA4C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578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290A63-5F89-438C-B5EA-C7766F6D3F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560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5F9E28-A1D2-45E8-8CF3-BB8271CB09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853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28D6B3D-911B-44CE-91F2-53AB575F3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542F9C2-B292-4144-8044-BB9C856DF8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8287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A896BA-DA6D-43DA-A178-EC5256BB8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7382105-1170-F74D-BA5B-AD13297F52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838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7BB7CB4-B7F2-419C-BCB6-491FF63893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1D4F9BE-7012-A54D-A978-EE4E7FAFCC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054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DA9242-667B-4DBF-AA24-0D741DA18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50DDA8-531A-DD40-9DCC-F7F88A5391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739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C21EC4-5E5E-4E00-971F-0B7D3D062E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767389-2681-5748-93E4-35423FCBAF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25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F7122D-80A9-478B-9F51-C14536B624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89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CC7074-05E9-F044-BF46-4856D9271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641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C3675B-D144-45AA-A5B5-442F355F0A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197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350021-0238-438B-BD55-CD11DCB585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7871E2-A425-6046-8567-E566344B1E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2540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1A068D3-8F71-4F76-858C-CAFCD4A9A6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5154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09635A-FCA6-4F06-870E-9349731A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A5B1EA8-17A1-964F-9B9B-6D612C664B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976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216EC9-D313-40B3-A40D-8750851AA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AEE154-C53A-3A44-9704-FF629E593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990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FAAE70E-2621-4BD1-BFFF-B36A5BF7A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CDBA9D7-A95F-5A4D-9297-A88F6D1B90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77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610E9C-9FC1-4270-8DDC-D189BAC4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4076917-080A-7E41-B812-6B6DD4B90B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136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E94F8A-EFA8-407B-96B7-46D33FFC8E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608F09-C542-AB45-9758-FFC17FC787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4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0A439D-6A75-411B-8384-51E0E29DF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A578FE-10C2-F94B-80CE-36D30EF475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5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06C15F-7828-4691-8BB1-23407E5A5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BE4A45-AE86-EE4D-BE40-7E7DCDC6E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6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AD7C156-6065-F745-BABD-113021144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789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9FCAAE-E743-48E3-91CB-B6B8A6325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A0EE80E-6D2E-3443-BFDE-2668EFD118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588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93AEFE0-5B7F-4BE7-8070-3BA4C89FE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501671A-1FFE-5243-85EE-2FFB24414C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728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873AFF6-7F9C-422E-BB50-405D9848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0F5C3CF-17D3-6C4B-BB66-0AE1284133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301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00F337C-D1E7-45E2-BDD3-FB9A077C1C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722B513-40B5-C44B-898B-B6E4ED0401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122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4A1D58A-014B-4D07-B0BE-A3FF5C4E1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90E1A81-461E-5D44-9646-9D05F6764C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6281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DA9391E-73A0-472B-BCD0-6EB96D61D1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6A7F7A0-86BD-4262-B39E-72D92F507DF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ABC4B45-F460-4186-B144-F781D1688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C94FAB-480A-6149-B88D-A1A0313FDF3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726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2338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40820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5851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DD6E5BE-89CD-4BEA-82A4-10BC97560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0B18F19-2D58-2640-8EB4-CEDB984F9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14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A2DEDFD-72EA-644D-97F7-B6B3AFA46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571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A86564-B54E-47C3-A5F2-F8DEC2C79B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DDA3AC87-345E-784E-AFF9-28535B884A8A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4ADCEC9-A5A0-0A46-9057-9C017BA9F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306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484FDEA-1857-434A-8016-788EF93EDD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D4F83E8-CB8B-A04E-BA53-7CE1C756FF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4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C5B88B-02F5-A041-9471-C25EA45621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77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91B69B-635F-42EB-BC24-7E7935CB3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1BC927-1017-5A47-AF5C-8E82741196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6994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A93E8B0-CFFA-4ECD-8F32-E410B3473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249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9BE15B-72CD-4199-BA09-3D386464CB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81681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671DAB5-571C-4FB6-A366-248042B68F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C71195B-8CB6-C944-BD0C-42E3E93A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91167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77693D-8EC1-40DE-A817-F8EAB8EC3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C968052-4650-3147-852B-84F5C201B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7784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81EF38-452F-4B6F-AF94-8632F47284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60A0B3-1705-7241-9570-CAABF891EC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911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FACC9E-3BB3-43D4-9BDD-D28D88450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4AC1544-1D79-0141-9356-4F234B91A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1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9FABF0-E657-2B47-A635-8B9BF3B1E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500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8FAB81-2952-4818-9A31-A88ACB7A44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521B04-BA63-514B-9A1C-8C9C3A466D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37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B305449-7648-4386-B4DC-738B86C396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10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D9125C-81B1-4E1D-9D6B-1A3A846D49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2891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747B9A-3C36-429E-8B93-DBD58CB5A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2421AC-303D-474C-B355-28E4D2E6E1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876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B4EE4A-885A-4C8A-B9E7-9A3EDCAE7F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2744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7AE7B2-1817-4E96-8F3A-097B852894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C94EBB4-CB50-F54F-8A07-15B6389B04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557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FB17475-EEEF-4DD6-A941-D06C7B160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70FB396-17E5-CF4E-976E-792E938E38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091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C790B01-0D67-4F03-B9D7-50730D7F1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44DB343-3343-BE48-BCCB-9BAEB82B5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111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8A17C-ABD1-4B46-BC68-E21C0CEF1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860EB3F-B0A5-A747-989B-5984C6F651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085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72DA06-4398-42ED-B5F2-A066C05B12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F82C09-D220-6B4F-AFBD-56A51AF091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1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B81F1E1-0E2B-FB44-9904-9ED26E4EE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740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E83EBF0-10C4-46DE-A912-4B3CB35E8B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44A1D7-5032-5442-AA68-99D4FBF44E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E56B93-685B-482A-A775-08F80A2056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A275117-BEAE-D345-A9F4-CB89F7F5FC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06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EE826EC-8132-4268-A6D7-E1C4BB49C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3375F5E-0A0F-8C44-B321-0DFE089604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2365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8002562-29C8-40D8-AE7C-239CBF84A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B9639D0-112E-BD44-8EFC-4F86E24C1D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021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203A2C2-3ECE-4938-A7EB-790C23260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40FCF774-133A-0E4A-A3D0-B2579931B4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094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1857EF0-2FEA-451D-8418-B86AABB9E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7B15C6-AFB9-FA48-A4DC-E6AFA1DD2A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16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F67B638-9927-4869-9836-8C0ECA03C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FA79310-77B7-E34A-9098-269BE7B29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019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2C5CE57-7F75-49BC-BC08-4D00575CF1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F00375-921C-41F7-B5B9-A760CC995C9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97F0ED2-4C50-496B-8373-2212A7D53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208511-D88D-A64E-8F9A-2AC470659D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21561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27560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474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C0F43-8F6D-6944-95F4-A1CE0C85FC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0556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43761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8BFF4CF-D6E3-40E3-8903-86B187896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3891492-3F56-8B44-B321-B7977C3928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156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24FEBD4-648B-4ECE-B418-E2BC55C4AD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D7671C20-4E3A-5A46-9A46-0C3D2AEC6682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D77F0E4-CB4D-1B40-A7DE-F99D7B581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408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F72F1937-3E3F-E643-9665-11E6D5E2F94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384851-A07B-E542-B373-46BDEDDBF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4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4989F7-54B0-4D46-974A-5996D72AAE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8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845BC73-6830-41DE-9E29-07F0ED29B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7429233-0D8B-9E4C-ABD9-4B178C77EB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053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D2844A3-76ED-4FC2-843E-92BF6046B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1714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5269442-E2C5-4964-9E73-D4DEBA62B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022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79F3BB2-F3F5-4DF9-8FB8-511395B6F6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E18D121-253B-7F4A-B89E-AB42C203EC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9942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2CB2DBB-C5EB-4E36-8840-2C7009D11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48AB0B7-D63B-394D-8C1D-0E17873F3F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539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F16639-4FE5-40D0-B5A6-920C55AF42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7F42064-CD91-FC49-AA1F-0BF459E097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99593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2E34AB-81B0-4B76-89E2-5E3812DE3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C489EC9-5895-8149-AB4D-90870E347E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6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B25945-A5F7-4B39-B6E6-0D99B82D75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AA8F3E-02C8-F644-AAA9-B2015416A3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9278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B5B8819-28A8-4C13-A905-4C38442CBF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2032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A41CF7E-16FA-43B9-890A-CF81228C37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013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B2401E-47D4-4181-A255-0D55629EA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DBF109-C718-1743-9EFD-A9DA1AAAA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907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747BFE-973B-45BE-A721-97AC8339D6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5394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1DBF08-8AD9-4AD1-A138-7FB9682642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FB49C2-AAA1-C143-8376-095D1696D1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48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7FAE9B3-79F3-4F4C-931C-A5556156D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05C082-A230-E641-97DE-A002246234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0675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CF176DF-56EF-4D7A-A4C7-3CDAFD41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04B0FC-264E-0744-AB6F-AB7076FAB6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49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43428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7A5E3C6-4B73-4291-AAD1-ED5EBE927B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304EE09-60D0-7243-94E9-2673BE8DCB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956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FD4B3-B926-4E2A-A397-3EE5A9E115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60DBDC-1A1D-EE4D-8AAA-DBD735E692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5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CFA0DC-1BD3-46A0-A00E-BEF484BA9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8B2E8-12C2-624E-B021-E63A43FB7E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6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86A48F7-FB6F-4FEA-A35F-2CF2CC914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3F0462-CEF7-6241-BD9F-6443F5AEF9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372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F2BB64-2F50-44E2-BAE4-0AE920D6B5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339B22A-262A-4640-9ABC-4578E0CE8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36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A2DB781-FA29-45B4-A015-99F6C372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56682D3-C8B2-8745-B97F-E642A1387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292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63F9FA9-5873-45D1-8958-C5F6D0797A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C7420F-74BE-7E46-8D98-E10829828A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6892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5647D7-9C94-495E-8C30-70C20B768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35DC791-45C3-B949-8CFE-CEB59F4BE3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687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309ED1-CDFF-4D6E-9FF5-B16888C57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49B257B-A409-0344-9FBB-313C7C9F75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666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46FBA2-C8DB-4961-80DA-DC1969FCA8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80796B47-9A97-4E03-ADAF-1A5DBF14874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48F4693-B0F9-4D8C-ADF5-F9862F88E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F74790-8282-7C4A-9DB9-083FCE6697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5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none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fr-FR" sz="800" smtClean="0">
                <a:solidFill>
                  <a:schemeClr val="tx1"/>
                </a:solidFill>
              </a:rPr>
              <a:pPr algn="ctr"/>
              <a:t>‹#›</a:t>
            </a:fld>
            <a:endParaRPr lang="fr-FR" sz="800" dirty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2A6E7488-EEA7-49AF-974E-E8A71CCD0F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A89BE57-76DA-46F9-8724-D576C6C27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441985" y="2525583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fr-FR"/>
              <a:t>© Dassault Systèmes | Confidential Information | 23/07/2021 | ref.: 3DS_Document_2021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AB12E-6579-43F1-87C7-8FCA4B6691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04" y="1301305"/>
            <a:ext cx="8199437" cy="32575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>
                <a:solidFill>
                  <a:schemeClr val="tx1"/>
                </a:solidFill>
              </a:defRPr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96697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014680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72139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7526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514CAB-5114-4341-8622-CBED903370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F349323-2B9D-DD4E-95A3-F2ED0872B0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0978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6C51CE-B95F-4DBE-BD34-3DDA9F463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C4BA521-0462-044D-A1AE-6E92623E3C8C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3B1DDA1-65E6-C341-BDA7-260EA69D06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7537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5E71CC31-9A2E-1F42-B6DD-01C4E08928C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96AFE8-9FB9-7940-A3F2-3178107154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4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0A1C924-71EB-C149-9232-70A76E4146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0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4223C6-8E66-47BD-9F17-1FE1E2F6F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ADA14C-3FF4-DB4C-9520-8AA7EBFABD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9381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B3C227-0A47-44BC-B4FF-B5E888A63D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566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19B45F5-FADC-4B42-AA20-5DE802DE1F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6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9069807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3EF41A2-70C2-41BD-BD48-3BBDB22DB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2A448D-ECD3-1A4D-9EAC-4895B0E3C2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441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E86C3D-E298-45AF-9115-1667E32B5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81F05E2-5498-864D-9226-AB90FDCC0D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041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38F45D-C8C8-4317-A085-0AFCAB59EB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62A718-70DD-4347-8E33-6C96B54EF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071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6F80E9-AF77-4DCA-8E3B-6A43FF56B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40F77-9D8C-0644-A1D7-E68F7C4AC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5672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5438FD-88BD-48AF-838F-35B72C0E99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B2F850D-9BC9-2240-B843-32B87FA6CA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4366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FC2B3DC-3257-4DA2-9586-112D38C477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529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2636C00-F2A8-4365-A6C6-E45F31BFE1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945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AE9F64-09CE-42C9-89EF-05BE82804B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527363-3FCD-A445-9AAA-B495DDF594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5903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953A0-A71C-4C3E-93D1-7063DD9D1E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837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0E123A-ECB0-4D53-997D-3421803AF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EA4289-EBAB-BE42-A9B2-952E222D87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367970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4057CB-DC26-4F0D-95D2-41D8646757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DD5D19-3AE7-D043-B749-862A52245C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8502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36B6CD7-5487-4571-B423-34D0DC2B06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50399E-8CF0-F846-A26B-9AA158501B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3613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B9A5199-DFDA-431C-8FA4-9EC1229EA3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6556157-757A-EC4E-A9DE-7E7027D506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603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13FCAB-2DBD-4CDE-8CD0-217A9B4BCC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E3CC4C5-B654-5746-98DC-A7291A8483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43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4AC7C41-078D-4DD0-BC5F-6BAA021C7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0963768-2448-8C4F-BE25-65EB546F7C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29F9E7-78FB-4E82-B41E-483E0272C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5DBC41C-CCA8-E14C-B8C3-E57E420FEF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1914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D11F2E4-9C27-4A18-961B-8BBE81BDA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B890AE0-6D08-5A4B-BE21-2D29342D7F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1954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7E60DDB-CDB9-4211-96C4-59177779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D15C858-DCEA-2F41-B07A-188A68955A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855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23912F2-0C12-49E8-A058-9CF3A7F4F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BDE78CE-27DE-4F43-8A1C-BAB9810C0E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552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F8F8D42-B191-4807-B21F-DECF66B0F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4CB2841-2F9E-1B4D-AC92-9CFD64F092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8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FBDE1C-D21F-4268-9A07-CE43D02666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D202C6D-F47C-A243-920A-61F7E2A2E9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34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19ADA52-0FA2-40A8-96D1-D943A6D7D5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B1D2286-C71A-1441-9A19-01B4D24907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63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C342C1-6F33-4D76-B4E4-CC220FF6E1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1E198E5-D2B9-41EE-9B35-66A9D307262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22D9926-9444-4B4E-8A48-C527B8D33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B4DC7C-A641-6345-A735-B18A286F58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33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461539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81845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40820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450D791-F478-4AF4-9294-DCBDC204F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1D1401-A623-854D-BFB1-93C1D1D699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82227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5D8897D-5819-4C7B-A20F-6C2EF7824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41621305-4DBB-6E47-ABB2-CF5E344AAE2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077AB40-621B-DD47-895E-4169A253C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8793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4334C11-9AD6-224E-B5EA-31D8C3E407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27767F0-A563-6643-ABBC-681AB79304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9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EE62F5-A11B-764E-8A0C-3715AA8734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4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B09F553-011A-4DC0-8DC7-1D1A2ED6A7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3E93C8-6F24-0D4D-ACF0-6AF507421E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78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3187360B-051A-5241-AC4F-8DF6D459F5E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9D4CA75-D1F6-3142-905E-B9E4ED47E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0483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2ED6D3-BF71-43B8-93C8-C10552CE81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9320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0FAAB7-8A23-4A10-BE16-896D44AA0E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5804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CA2485-B994-4F91-80EB-B7782ACAEA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06D2CEB-E976-E14A-82FC-8E7AA56875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973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354C86-202D-4ADB-9F86-6A0FAFC7EF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458BB05-0708-5D4A-AE9A-77B88F0525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23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D0F642-BB24-44A9-8914-B8CD701D1B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0BDFCD-BD2B-5A47-BF49-CB283C2DB6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159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0307F5-C830-49F5-A85C-D690FE2A7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0FF8BC-6AEB-2843-9BDB-C9DDAE9EC6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473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3FA0AE-640D-417C-9FC4-FEC5803CA0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176823-20AC-654B-AE02-341D07B897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5585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263135-A225-4792-B82D-FF08C031A8A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469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3BC20E-3E23-4DC3-BB3B-38241A490A9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8224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C88A62-F8B0-42D2-83FA-991FFBAF7A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1BA321-D971-0E4F-BE85-5D058CDEDE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39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4BA9E71F-9751-B549-9671-66C16242994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8F27E0-BD5D-B443-8412-0A6CA1F6EB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1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6B23E4-41EE-404D-8DE4-94684C0B8C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7911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B2E0FE-8403-4314-948B-3089EC0F75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C770A46-9107-E443-A4E6-2C3EF995C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9663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E2C425E-7C30-47C1-A26B-62FE72C43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EB6A2C-E130-D64C-946C-9BA6624938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58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50832F1-503C-490B-BB1C-51CB4D29B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9A1080-13BA-434B-8823-0DB1EB1A2B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42363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399F7E6-D757-4C09-AF44-90091CDA0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E881A00-6C75-5644-8F14-46EC48668E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8662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0DDF8B-9ECE-47DA-BCCA-2CEEDE2C7A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3DCCA47-0D04-4D42-BAF6-7463228353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8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803F7D-5369-4B10-AC83-2A90F7530C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D1D15DF-20E3-B449-9D41-EF03D9766C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8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F1013F-F2E4-41AC-A24F-87E67FBB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84A98F0-A23F-1745-B1DC-0ACE4571F2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5179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BC7CBF-FE58-4A37-9861-CF2A661C1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13CAE1E-8D28-D140-86C2-C1B9AF3243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2988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6B15949-7CAE-4B66-8423-EB045BAB70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C03DBE4-0C03-844D-A618-15D7C66494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32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5AB82A-E59B-AA43-A5B3-3A29E27C2B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5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8D3C1D2-F791-4CC8-8631-B892A06D13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0715FC0-A16A-2742-83BA-8271FE4EBB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8689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0CD0881-0EBE-4891-88A5-7F44DBCDBF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BF1F9E3-D190-4845-80B3-53F49BA86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746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FE7D9C-53D0-4418-945F-FE1B728F7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F1CB3E8-D3D4-8B45-B30F-72E161B91E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2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246AD4-F4A6-4BB0-87CF-1D667BD71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4CFD26B-812C-413E-8912-A07D2007F12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318E70E-24A3-4022-9F55-6B84892A5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104DCB-AF0D-8049-A650-3DCA4AA501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5528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511880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7608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85899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A3B66D-1613-494A-A3D2-4745E133F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1BE363-60A4-D945-ABCD-110FA4C9D7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249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D4AEE8A-382C-4AF5-AD5F-38276E363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2D3C6274-96ED-4A4A-B6F6-8C394D27FA9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65DF6E0-55BA-9F46-831F-3F8DEBA187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5536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EAC19D0-733C-EC4D-952B-6CC9B292C60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DBD9A9A-8F28-5B49-B2C9-196376F8BF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6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2082AB-80DE-4D08-B780-8BFAE298A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BFEF9B3-F6A2-DF41-BD42-A10E466213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143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A45239-E48B-4A49-A362-C549CB353E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8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93721C5-B2AB-4BAF-AC73-2947695BD5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9363B9-1318-D24C-84B4-A8814F65A1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382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9B36D8D-FBE6-4F4F-B4FD-0A5147F952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7617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A4D5F00-2286-46AA-AE61-1A4FF417C5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363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CB3351-F78E-44F4-8B0A-3FC5BA5D0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17C1997-731D-B248-9EAC-C97F070ACF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7100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5EDFD6B-7FE4-4C8F-94D4-5D10E7B5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6BF584D-F3C1-324D-A581-0DF3762E83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137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A3A2CA-B503-4A52-BF47-94153C1DF9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AB987C-0A45-8344-8479-E37AF7074D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5834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938BDE-1F5B-4786-BE66-1F82DE272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573F2B-6057-E247-83D1-E1001D8DEA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371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A140CC6-FE95-4911-830E-2280B6D46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CFEE9E-1535-DB48-91DB-5F825D9EF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F46C39-9588-4126-A2AB-30155530F2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5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217CAE1-50F3-432E-83BF-9CEF469846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096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ADB09D5-7E84-4897-B8D5-7456880D5E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89901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6EF414-ACC3-4E84-9A88-B22564DEC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18C080-B04A-9A45-BA19-E1382BCAB5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18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46BA19-41E3-435D-AF59-C315DCA85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285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3730F1-288E-435F-A2CC-7204DE825E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4BD93A9-29C7-F74F-932F-D077A24CB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2550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9CF7DF-70BC-4607-A7C4-D81FE93E60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8DA9BC-EA92-8C45-9932-8DAE02B870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076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FF131DC-5F99-4D45-BFDE-F5C09BB36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550C20-5491-F641-976B-C48940B1AD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6189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25940C8-CAEE-47E5-9265-B2C90353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7D98FA1-C547-0541-A5F8-DA21C6E429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3170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945A155-75F7-4F0E-8FE4-730FF63C7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D43618-2842-7743-8C39-77D227EA30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0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78CB4B3-25FE-4406-9E0E-9BF82A74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1DAD08-97A2-C746-BF91-327A4F3898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9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47E82EA-B84D-4D70-B7CD-8139BEFB04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9786A69-970C-2E43-BB72-5AD9BC220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4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8E98A0F-0161-47C2-AB6E-D8C02B9FDC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4070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636C07-015A-4186-AA67-0C1538131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DE37A33-4BAE-5448-83E8-FB9100B6CC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432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CEC633D-AC08-4079-9468-E81AC3DAC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E5E5CA5-82FC-6343-84A6-F2393423DC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686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22AABB2-EDF2-4F01-9ECD-FA44E436C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0816915-0152-7549-8365-E3C305E68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491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6793E8-1F79-433C-9F90-741F8F5BDD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7780ED7-A042-0A40-AD4D-B5E860B04D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2939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75C0992-16B5-4FDF-9C81-3393973EE7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FDE584A-0ED4-7E41-9A43-88E5D8CF6E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3398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0FA47D-7DE6-4644-9DA9-214F275E1E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7AEAA9C-F29C-40EF-963E-6929D999F1E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F2C470-58A8-4DE5-9BD8-A7F3BBC3E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4A7CBE-12AF-A248-B001-BC5B3CE3C4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9105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44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CD7388-1595-4E99-B384-AF405316B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A2AF92-DFAF-ED4D-B07C-025F26D745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50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CDF60BA-1CCD-4E4E-A500-0E6F9E4DA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CF414DD-1CBE-D44B-A902-DFFB9E7DF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56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ED581C-0F36-4DFF-B579-24C5CD6F93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F5392B-D294-5D49-BB64-FD00B63E11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47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1DD31AA-D86E-4481-8F1C-A398C5CBD2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A7B1B7-6A5E-0C4B-9382-D2CEDFE2FA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59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826DF5-0E1F-4F3A-8F1F-B5EE75CA81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0EB3D1-120E-094E-BC76-D5BBDC87C4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50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39C00A-3DBA-411F-87B2-EF8041A7F8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87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BEFA5D-003F-4607-8FDA-0459B110B7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3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4DC1713A-F379-44EC-A844-F7F053EA07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11/9/2022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FC0051-D045-41FF-AF0F-FC8DD3C53F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none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82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2A5647-AE11-4B16-BC27-E2F9974F5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072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15C1C7-B5E5-4BD4-8C69-85C62D232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CBDF8B-AAD0-A544-8FDD-F4E4EFA21A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916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0F63AC8-DAE8-4C08-B926-AD6BD8EB2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AAC1D5-3280-B14F-BEA2-4A0B43312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81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40B78-11B2-4805-9545-920B9DFFA5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F3A83F8-977D-9840-B1C1-E5493931F1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55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A90F5D-D223-4BFA-9A0E-59D09CA2C8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B5F15C-8B1D-FD41-A195-B48F807756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22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56B28D-CEEF-41D6-A0DA-B2CD659340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DEC6874-3089-934C-978E-BF45116859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7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71B2A4-7C42-41C8-B0AA-F3ED2A91C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6B664B-15D9-E141-8AEB-A702393833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7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7F9A046-9A92-471C-BD8E-54C82C0DB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A3B984-5C0A-584C-A863-DD6A9715F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93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67811AC-33DD-4DEA-BF8D-B18CA9F7FB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EAF4799-65A4-3049-8E1D-11280C5D5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3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B74C3A7-940C-42AA-8231-7F5B97DC1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29366D2-2BF7-D648-AF0F-3EEB47D613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none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12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6C56EA0-2E6D-4804-82EF-179BD4746B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6908B05-C50E-3741-91F0-2ECA357A4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53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39E18F3-F6C6-4CF4-81DE-011627EB9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ED1D675-DD72-124D-B462-16FA9E7540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78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B86ED78-E598-4C1F-8CA2-1EFFEA2F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9F227F9-F6AD-C848-BB40-D01327BB7B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358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052B7F-EDDD-48D8-9630-6DBA393FAB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666392EC-0212-45C4-85C2-F1FD3C3D30B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8800A5-ACC5-43A8-A860-4C739141F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5B3830-8679-6F45-9CCE-CAE3C5BCD2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86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101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2888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5845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DEE2A7B-7A05-264F-A9F1-05768BB46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6" y="4757281"/>
            <a:ext cx="795600" cy="2126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BE55064-29A4-DC44-B45F-8FD7E2D482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629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B2C287-0528-4053-8372-02D7604619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32943E2-BF72-C445-B7D3-7058C1076E5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3DBBE1E-92B7-F146-85DD-42893763AD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14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8D4C62D-417B-B14E-B4D1-6D7741C1C2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FB25F1-07A1-3E42-8870-A77752BAE3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1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BCB51-61A2-C142-8256-25264FD2B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93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4E4745-9283-DD43-A8D6-41E1B7C703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4BB33D3-7DF8-4783-BCE3-9BE49848E7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981480-66B4-8942-BEDD-CBE16DC71D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25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32CBCE-ECB0-45D4-A2F4-F885AFB8E5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194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7D36973-25ED-462E-9CEC-A9F0291917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31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6776FC-C623-47DB-A67C-F8BB51B04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AC79B0D-2AD5-CD47-8F30-24E1F4EA30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99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0DF2A4-0C05-4619-8A2F-A7118B842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4F380EA-243F-1A45-B337-F9CBB98942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08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92AFBC-2630-4C64-8335-03E40E140D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2AE9CD9-07F2-694D-8FE9-48CCCAEE7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99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08E91B-9AD0-456A-8CD9-2CC5A00A45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88E217-F74E-F645-A36E-8389CF011E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81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CAE0E3B-4D63-4C51-AE83-A87A29DBA6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7E4486-01DD-0A47-A79D-D3F03E2843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264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29DF40-643C-47FB-B5CB-53ED2CF971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6905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C49B0-BB84-4891-9EAC-7C38BFA6D9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628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C54F85-0691-4318-90DF-E7A02C0115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9486A51-53E6-6A4F-AD70-8C89F632E1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39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89496FD-6E38-4F3D-80D1-D48DC77FC0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5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8A2B1C-CD9F-453D-BFC3-F4A8BD17B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D359AB-570A-454E-A014-47529A36E3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4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A7BD11-1C21-4CB0-A65B-ED00E47597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37C24F8-77EB-D24C-BAAD-4A8B3ED079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45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E74B9B8-F03D-4ABA-BC0B-B347548D92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2F8CBA0-48EE-6142-B675-CB2F4E9AF7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06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9EAF276-551E-4D31-BA75-F119CE3933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BB5652E-F461-E841-81DA-73DEDEF695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66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E936A9-C972-4C70-871F-9F65CCF560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0311BE3-7B57-FB47-901B-8F27EEFD4F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6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980FFC5-DB6E-43BA-9941-BDBE17E63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6ADA887-BC7D-5D42-AFC6-59F40F201F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72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4135C39-A42E-4AA6-A777-5B882502AC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8E5F66-62CB-8147-9DCE-C1E1B26B3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6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25935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2D8CA84-ECD3-484C-82FF-7A881DE14A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2DDC20A-A5F5-F548-A653-73A2C4474E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17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2D45C35-050F-4C4F-BDBA-388417651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AF70FED-3A88-EC48-8FFD-7CC89ABAF4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937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6A063D0-9DF3-4A52-8C2B-347ED1A1B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FB74C3D-6AA0-4447-9C30-244940F3A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6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B9E742C-28B0-47A6-863F-81CA3423A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AA0A324-9DEA-304B-93AB-F6FBFAC79C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857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C9E73A9-09EF-476E-897D-F76FDCF9F6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415967C-B803-9242-A0B5-29DCDE9310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07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955C1B9-D516-43CF-9303-853FB88B5E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AA4B13C-2401-4B9F-A599-0091BE14A67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51D38BE-5F4E-4435-99CE-BE117641B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D6DEB6-D035-D64A-ABB1-4AE3B138DF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829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381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6477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10618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1E58D2-41B5-468B-8A91-0D6538C9E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E7C2AD6-14DB-0A41-B833-E501829213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6.xml"/><Relationship Id="rId26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17" Type="http://schemas.openxmlformats.org/officeDocument/2006/relationships/slideLayout" Target="../slideLayouts/slideLayout305.xml"/><Relationship Id="rId25" Type="http://schemas.openxmlformats.org/officeDocument/2006/relationships/slideLayout" Target="../slideLayouts/slideLayout313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0.xml"/><Relationship Id="rId16" Type="http://schemas.openxmlformats.org/officeDocument/2006/relationships/slideLayout" Target="../slideLayouts/slideLayout304.xml"/><Relationship Id="rId20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24" Type="http://schemas.openxmlformats.org/officeDocument/2006/relationships/slideLayout" Target="../slideLayouts/slideLayout312.xml"/><Relationship Id="rId32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3.xml"/><Relationship Id="rId23" Type="http://schemas.openxmlformats.org/officeDocument/2006/relationships/slideLayout" Target="../slideLayouts/slideLayout311.xml"/><Relationship Id="rId28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7.xml"/><Relationship Id="rId3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15.xml"/><Relationship Id="rId30" Type="http://schemas.openxmlformats.org/officeDocument/2006/relationships/slideLayout" Target="../slideLayouts/slideLayout31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8.xml"/><Relationship Id="rId13" Type="http://schemas.openxmlformats.org/officeDocument/2006/relationships/slideLayout" Target="../slideLayouts/slideLayout333.xml"/><Relationship Id="rId18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23.xml"/><Relationship Id="rId21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27.xml"/><Relationship Id="rId12" Type="http://schemas.openxmlformats.org/officeDocument/2006/relationships/slideLayout" Target="../slideLayouts/slideLayout332.xml"/><Relationship Id="rId17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45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322.xml"/><Relationship Id="rId16" Type="http://schemas.openxmlformats.org/officeDocument/2006/relationships/slideLayout" Target="../slideLayouts/slideLayout336.xml"/><Relationship Id="rId20" Type="http://schemas.openxmlformats.org/officeDocument/2006/relationships/slideLayout" Target="../slideLayouts/slideLayout340.xml"/><Relationship Id="rId29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331.xml"/><Relationship Id="rId24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25.xml"/><Relationship Id="rId15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43.xml"/><Relationship Id="rId28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30.xml"/><Relationship Id="rId19" Type="http://schemas.openxmlformats.org/officeDocument/2006/relationships/slideLayout" Target="../slideLayouts/slideLayout339.xml"/><Relationship Id="rId31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Relationship Id="rId14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42.xml"/><Relationship Id="rId27" Type="http://schemas.openxmlformats.org/officeDocument/2006/relationships/slideLayout" Target="../slideLayouts/slideLayout347.xml"/><Relationship Id="rId30" Type="http://schemas.openxmlformats.org/officeDocument/2006/relationships/slideLayout" Target="../slideLayouts/slideLayout35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0.xml"/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55.xml"/><Relationship Id="rId21" Type="http://schemas.openxmlformats.org/officeDocument/2006/relationships/slideLayout" Target="../slideLayouts/slideLayout373.xml"/><Relationship Id="rId7" Type="http://schemas.openxmlformats.org/officeDocument/2006/relationships/slideLayout" Target="../slideLayouts/slideLayout359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0" Type="http://schemas.openxmlformats.org/officeDocument/2006/relationships/slideLayout" Target="../slideLayouts/slideLayout372.xml"/><Relationship Id="rId29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2.xml"/><Relationship Id="rId13" Type="http://schemas.openxmlformats.org/officeDocument/2006/relationships/slideLayout" Target="../slideLayouts/slideLayout397.xml"/><Relationship Id="rId18" Type="http://schemas.openxmlformats.org/officeDocument/2006/relationships/slideLayout" Target="../slideLayouts/slideLayout402.xml"/><Relationship Id="rId26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87.xml"/><Relationship Id="rId21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391.xml"/><Relationship Id="rId12" Type="http://schemas.openxmlformats.org/officeDocument/2006/relationships/slideLayout" Target="../slideLayouts/slideLayout396.xml"/><Relationship Id="rId17" Type="http://schemas.openxmlformats.org/officeDocument/2006/relationships/slideLayout" Target="../slideLayouts/slideLayout401.xml"/><Relationship Id="rId25" Type="http://schemas.openxmlformats.org/officeDocument/2006/relationships/slideLayout" Target="../slideLayouts/slideLayout409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400.xml"/><Relationship Id="rId20" Type="http://schemas.openxmlformats.org/officeDocument/2006/relationships/slideLayout" Target="../slideLayouts/slideLayout404.xml"/><Relationship Id="rId29" Type="http://schemas.openxmlformats.org/officeDocument/2006/relationships/slideLayout" Target="../slideLayouts/slideLayout413.xml"/><Relationship Id="rId1" Type="http://schemas.openxmlformats.org/officeDocument/2006/relationships/slideLayout" Target="../slideLayouts/slideLayout385.xml"/><Relationship Id="rId6" Type="http://schemas.openxmlformats.org/officeDocument/2006/relationships/slideLayout" Target="../slideLayouts/slideLayout390.xml"/><Relationship Id="rId11" Type="http://schemas.openxmlformats.org/officeDocument/2006/relationships/slideLayout" Target="../slideLayouts/slideLayout395.xml"/><Relationship Id="rId24" Type="http://schemas.openxmlformats.org/officeDocument/2006/relationships/slideLayout" Target="../slideLayouts/slideLayout408.xml"/><Relationship Id="rId32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389.xml"/><Relationship Id="rId15" Type="http://schemas.openxmlformats.org/officeDocument/2006/relationships/slideLayout" Target="../slideLayouts/slideLayout399.xml"/><Relationship Id="rId23" Type="http://schemas.openxmlformats.org/officeDocument/2006/relationships/slideLayout" Target="../slideLayouts/slideLayout407.xml"/><Relationship Id="rId28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94.xml"/><Relationship Id="rId19" Type="http://schemas.openxmlformats.org/officeDocument/2006/relationships/slideLayout" Target="../slideLayouts/slideLayout403.xml"/><Relationship Id="rId31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388.xml"/><Relationship Id="rId9" Type="http://schemas.openxmlformats.org/officeDocument/2006/relationships/slideLayout" Target="../slideLayouts/slideLayout393.xml"/><Relationship Id="rId14" Type="http://schemas.openxmlformats.org/officeDocument/2006/relationships/slideLayout" Target="../slideLayouts/slideLayout398.xml"/><Relationship Id="rId22" Type="http://schemas.openxmlformats.org/officeDocument/2006/relationships/slideLayout" Target="../slideLayouts/slideLayout406.xml"/><Relationship Id="rId27" Type="http://schemas.openxmlformats.org/officeDocument/2006/relationships/slideLayout" Target="../slideLayouts/slideLayout411.xml"/><Relationship Id="rId30" Type="http://schemas.openxmlformats.org/officeDocument/2006/relationships/slideLayout" Target="../slideLayouts/slideLayout4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.xml"/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0" r:id="rId2"/>
    <p:sldLayoutId id="2147484066" r:id="rId3"/>
    <p:sldLayoutId id="2147484014" r:id="rId4"/>
    <p:sldLayoutId id="2147484076" r:id="rId5"/>
    <p:sldLayoutId id="2147484068" r:id="rId6"/>
    <p:sldLayoutId id="2147484069" r:id="rId7"/>
    <p:sldLayoutId id="2147484071" r:id="rId8"/>
    <p:sldLayoutId id="2147484070" r:id="rId9"/>
    <p:sldLayoutId id="2147484072" r:id="rId10"/>
    <p:sldLayoutId id="2147484073" r:id="rId11"/>
    <p:sldLayoutId id="2147484882" r:id="rId12"/>
    <p:sldLayoutId id="2147484077" r:id="rId13"/>
    <p:sldLayoutId id="2147484075" r:id="rId14"/>
    <p:sldLayoutId id="2147484074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  <p:sldLayoutId id="2147484087" r:id="rId25"/>
    <p:sldLayoutId id="2147484088" r:id="rId26"/>
    <p:sldLayoutId id="2147484089" r:id="rId27"/>
    <p:sldLayoutId id="2147484090" r:id="rId28"/>
    <p:sldLayoutId id="2147484091" r:id="rId29"/>
    <p:sldLayoutId id="2147484869" r:id="rId30"/>
    <p:sldLayoutId id="2147484092" r:id="rId31"/>
    <p:sldLayoutId id="2147485663" r:id="rId32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4" r:id="rId1"/>
    <p:sldLayoutId id="2147485525" r:id="rId2"/>
    <p:sldLayoutId id="2147485526" r:id="rId3"/>
    <p:sldLayoutId id="2147485527" r:id="rId4"/>
    <p:sldLayoutId id="2147485528" r:id="rId5"/>
    <p:sldLayoutId id="2147485659" r:id="rId6"/>
    <p:sldLayoutId id="2147485529" r:id="rId7"/>
    <p:sldLayoutId id="2147485530" r:id="rId8"/>
    <p:sldLayoutId id="2147485531" r:id="rId9"/>
    <p:sldLayoutId id="2147485532" r:id="rId10"/>
    <p:sldLayoutId id="2147485533" r:id="rId11"/>
    <p:sldLayoutId id="2147485534" r:id="rId12"/>
    <p:sldLayoutId id="2147485535" r:id="rId13"/>
    <p:sldLayoutId id="2147485536" r:id="rId14"/>
    <p:sldLayoutId id="2147485537" r:id="rId15"/>
    <p:sldLayoutId id="2147485538" r:id="rId16"/>
    <p:sldLayoutId id="2147485539" r:id="rId17"/>
    <p:sldLayoutId id="2147485540" r:id="rId18"/>
    <p:sldLayoutId id="2147485541" r:id="rId19"/>
    <p:sldLayoutId id="2147485542" r:id="rId20"/>
    <p:sldLayoutId id="2147485543" r:id="rId21"/>
    <p:sldLayoutId id="2147485544" r:id="rId22"/>
    <p:sldLayoutId id="2147485545" r:id="rId23"/>
    <p:sldLayoutId id="2147485546" r:id="rId24"/>
    <p:sldLayoutId id="2147485547" r:id="rId25"/>
    <p:sldLayoutId id="2147485548" r:id="rId26"/>
    <p:sldLayoutId id="2147485549" r:id="rId27"/>
    <p:sldLayoutId id="2147485550" r:id="rId28"/>
    <p:sldLayoutId id="2147485551" r:id="rId29"/>
    <p:sldLayoutId id="2147485552" r:id="rId30"/>
    <p:sldLayoutId id="2147485553" r:id="rId31"/>
    <p:sldLayoutId id="214748555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4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6" r:id="rId1"/>
    <p:sldLayoutId id="2147485557" r:id="rId2"/>
    <p:sldLayoutId id="2147485558" r:id="rId3"/>
    <p:sldLayoutId id="2147485559" r:id="rId4"/>
    <p:sldLayoutId id="2147485560" r:id="rId5"/>
    <p:sldLayoutId id="2147485660" r:id="rId6"/>
    <p:sldLayoutId id="2147485561" r:id="rId7"/>
    <p:sldLayoutId id="2147485562" r:id="rId8"/>
    <p:sldLayoutId id="2147485563" r:id="rId9"/>
    <p:sldLayoutId id="2147485564" r:id="rId10"/>
    <p:sldLayoutId id="2147485565" r:id="rId11"/>
    <p:sldLayoutId id="2147485566" r:id="rId12"/>
    <p:sldLayoutId id="2147485567" r:id="rId13"/>
    <p:sldLayoutId id="2147485568" r:id="rId14"/>
    <p:sldLayoutId id="2147485569" r:id="rId15"/>
    <p:sldLayoutId id="2147485570" r:id="rId16"/>
    <p:sldLayoutId id="2147485571" r:id="rId17"/>
    <p:sldLayoutId id="2147485572" r:id="rId18"/>
    <p:sldLayoutId id="2147485573" r:id="rId19"/>
    <p:sldLayoutId id="2147485574" r:id="rId20"/>
    <p:sldLayoutId id="2147485575" r:id="rId21"/>
    <p:sldLayoutId id="2147485576" r:id="rId22"/>
    <p:sldLayoutId id="2147485577" r:id="rId23"/>
    <p:sldLayoutId id="2147485578" r:id="rId24"/>
    <p:sldLayoutId id="2147485579" r:id="rId25"/>
    <p:sldLayoutId id="2147485580" r:id="rId26"/>
    <p:sldLayoutId id="2147485581" r:id="rId27"/>
    <p:sldLayoutId id="2147485582" r:id="rId28"/>
    <p:sldLayoutId id="2147485583" r:id="rId29"/>
    <p:sldLayoutId id="2147485584" r:id="rId30"/>
    <p:sldLayoutId id="2147485585" r:id="rId31"/>
    <p:sldLayoutId id="214748558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8" r:id="rId1"/>
    <p:sldLayoutId id="2147485589" r:id="rId2"/>
    <p:sldLayoutId id="2147485590" r:id="rId3"/>
    <p:sldLayoutId id="2147485591" r:id="rId4"/>
    <p:sldLayoutId id="2147485592" r:id="rId5"/>
    <p:sldLayoutId id="2147485661" r:id="rId6"/>
    <p:sldLayoutId id="2147485593" r:id="rId7"/>
    <p:sldLayoutId id="2147485594" r:id="rId8"/>
    <p:sldLayoutId id="2147485595" r:id="rId9"/>
    <p:sldLayoutId id="2147485596" r:id="rId10"/>
    <p:sldLayoutId id="2147485597" r:id="rId11"/>
    <p:sldLayoutId id="2147485598" r:id="rId12"/>
    <p:sldLayoutId id="2147485599" r:id="rId13"/>
    <p:sldLayoutId id="2147485600" r:id="rId14"/>
    <p:sldLayoutId id="2147485601" r:id="rId15"/>
    <p:sldLayoutId id="2147485602" r:id="rId16"/>
    <p:sldLayoutId id="2147485603" r:id="rId17"/>
    <p:sldLayoutId id="2147485604" r:id="rId18"/>
    <p:sldLayoutId id="2147485605" r:id="rId19"/>
    <p:sldLayoutId id="2147485606" r:id="rId20"/>
    <p:sldLayoutId id="2147485607" r:id="rId21"/>
    <p:sldLayoutId id="2147485608" r:id="rId22"/>
    <p:sldLayoutId id="2147485609" r:id="rId23"/>
    <p:sldLayoutId id="2147485610" r:id="rId24"/>
    <p:sldLayoutId id="2147485611" r:id="rId25"/>
    <p:sldLayoutId id="2147485612" r:id="rId26"/>
    <p:sldLayoutId id="2147485613" r:id="rId27"/>
    <p:sldLayoutId id="2147485614" r:id="rId28"/>
    <p:sldLayoutId id="2147485615" r:id="rId29"/>
    <p:sldLayoutId id="2147485616" r:id="rId30"/>
    <p:sldLayoutId id="2147485617" r:id="rId31"/>
    <p:sldLayoutId id="214748561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47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0" r:id="rId1"/>
    <p:sldLayoutId id="2147485621" r:id="rId2"/>
    <p:sldLayoutId id="2147485622" r:id="rId3"/>
    <p:sldLayoutId id="2147485623" r:id="rId4"/>
    <p:sldLayoutId id="2147485624" r:id="rId5"/>
    <p:sldLayoutId id="2147485662" r:id="rId6"/>
    <p:sldLayoutId id="2147485625" r:id="rId7"/>
    <p:sldLayoutId id="2147485626" r:id="rId8"/>
    <p:sldLayoutId id="2147485627" r:id="rId9"/>
    <p:sldLayoutId id="2147485628" r:id="rId10"/>
    <p:sldLayoutId id="2147485629" r:id="rId11"/>
    <p:sldLayoutId id="2147485630" r:id="rId12"/>
    <p:sldLayoutId id="2147485631" r:id="rId13"/>
    <p:sldLayoutId id="2147485632" r:id="rId14"/>
    <p:sldLayoutId id="2147485633" r:id="rId15"/>
    <p:sldLayoutId id="2147485634" r:id="rId16"/>
    <p:sldLayoutId id="2147485635" r:id="rId17"/>
    <p:sldLayoutId id="2147485636" r:id="rId18"/>
    <p:sldLayoutId id="2147485637" r:id="rId19"/>
    <p:sldLayoutId id="2147485638" r:id="rId20"/>
    <p:sldLayoutId id="2147485639" r:id="rId21"/>
    <p:sldLayoutId id="2147485640" r:id="rId22"/>
    <p:sldLayoutId id="2147485641" r:id="rId23"/>
    <p:sldLayoutId id="2147485642" r:id="rId24"/>
    <p:sldLayoutId id="2147485643" r:id="rId25"/>
    <p:sldLayoutId id="2147485644" r:id="rId26"/>
    <p:sldLayoutId id="2147485645" r:id="rId27"/>
    <p:sldLayoutId id="2147485646" r:id="rId28"/>
    <p:sldLayoutId id="2147485647" r:id="rId29"/>
    <p:sldLayoutId id="2147485648" r:id="rId30"/>
    <p:sldLayoutId id="2147485649" r:id="rId31"/>
    <p:sldLayoutId id="214748565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32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8" r:id="rId1"/>
    <p:sldLayoutId id="2147485269" r:id="rId2"/>
    <p:sldLayoutId id="2147485270" r:id="rId3"/>
    <p:sldLayoutId id="2147485271" r:id="rId4"/>
    <p:sldLayoutId id="2147485272" r:id="rId5"/>
    <p:sldLayoutId id="2147485651" r:id="rId6"/>
    <p:sldLayoutId id="2147485273" r:id="rId7"/>
    <p:sldLayoutId id="2147485274" r:id="rId8"/>
    <p:sldLayoutId id="2147485275" r:id="rId9"/>
    <p:sldLayoutId id="2147485276" r:id="rId10"/>
    <p:sldLayoutId id="2147485277" r:id="rId11"/>
    <p:sldLayoutId id="2147485278" r:id="rId12"/>
    <p:sldLayoutId id="2147485279" r:id="rId13"/>
    <p:sldLayoutId id="2147485280" r:id="rId14"/>
    <p:sldLayoutId id="2147485281" r:id="rId15"/>
    <p:sldLayoutId id="2147485282" r:id="rId16"/>
    <p:sldLayoutId id="2147485283" r:id="rId17"/>
    <p:sldLayoutId id="2147485284" r:id="rId18"/>
    <p:sldLayoutId id="2147485285" r:id="rId19"/>
    <p:sldLayoutId id="2147485286" r:id="rId20"/>
    <p:sldLayoutId id="2147485287" r:id="rId21"/>
    <p:sldLayoutId id="2147485288" r:id="rId22"/>
    <p:sldLayoutId id="2147485289" r:id="rId23"/>
    <p:sldLayoutId id="2147485290" r:id="rId24"/>
    <p:sldLayoutId id="2147485291" r:id="rId25"/>
    <p:sldLayoutId id="2147485292" r:id="rId26"/>
    <p:sldLayoutId id="2147485293" r:id="rId27"/>
    <p:sldLayoutId id="2147485294" r:id="rId28"/>
    <p:sldLayoutId id="2147485295" r:id="rId29"/>
    <p:sldLayoutId id="2147485296" r:id="rId30"/>
    <p:sldLayoutId id="2147485297" r:id="rId31"/>
    <p:sldLayoutId id="214748529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70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0" r:id="rId1"/>
    <p:sldLayoutId id="2147485301" r:id="rId2"/>
    <p:sldLayoutId id="2147485302" r:id="rId3"/>
    <p:sldLayoutId id="2147485303" r:id="rId4"/>
    <p:sldLayoutId id="2147485304" r:id="rId5"/>
    <p:sldLayoutId id="2147485652" r:id="rId6"/>
    <p:sldLayoutId id="2147485305" r:id="rId7"/>
    <p:sldLayoutId id="2147485306" r:id="rId8"/>
    <p:sldLayoutId id="2147485307" r:id="rId9"/>
    <p:sldLayoutId id="2147485308" r:id="rId10"/>
    <p:sldLayoutId id="2147485309" r:id="rId11"/>
    <p:sldLayoutId id="2147485310" r:id="rId12"/>
    <p:sldLayoutId id="2147485311" r:id="rId13"/>
    <p:sldLayoutId id="2147485312" r:id="rId14"/>
    <p:sldLayoutId id="2147485313" r:id="rId15"/>
    <p:sldLayoutId id="2147485314" r:id="rId16"/>
    <p:sldLayoutId id="2147485315" r:id="rId17"/>
    <p:sldLayoutId id="2147485316" r:id="rId18"/>
    <p:sldLayoutId id="2147485317" r:id="rId19"/>
    <p:sldLayoutId id="2147485318" r:id="rId20"/>
    <p:sldLayoutId id="2147485319" r:id="rId21"/>
    <p:sldLayoutId id="2147485320" r:id="rId22"/>
    <p:sldLayoutId id="2147485321" r:id="rId23"/>
    <p:sldLayoutId id="2147485322" r:id="rId24"/>
    <p:sldLayoutId id="2147485323" r:id="rId25"/>
    <p:sldLayoutId id="2147485324" r:id="rId26"/>
    <p:sldLayoutId id="2147485325" r:id="rId27"/>
    <p:sldLayoutId id="2147485326" r:id="rId28"/>
    <p:sldLayoutId id="2147485327" r:id="rId29"/>
    <p:sldLayoutId id="2147485328" r:id="rId30"/>
    <p:sldLayoutId id="2147485329" r:id="rId31"/>
    <p:sldLayoutId id="214748533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07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2" r:id="rId1"/>
    <p:sldLayoutId id="2147485333" r:id="rId2"/>
    <p:sldLayoutId id="2147485334" r:id="rId3"/>
    <p:sldLayoutId id="2147485335" r:id="rId4"/>
    <p:sldLayoutId id="2147485336" r:id="rId5"/>
    <p:sldLayoutId id="2147485653" r:id="rId6"/>
    <p:sldLayoutId id="2147485337" r:id="rId7"/>
    <p:sldLayoutId id="2147485338" r:id="rId8"/>
    <p:sldLayoutId id="2147485339" r:id="rId9"/>
    <p:sldLayoutId id="2147485340" r:id="rId10"/>
    <p:sldLayoutId id="2147485341" r:id="rId11"/>
    <p:sldLayoutId id="2147485342" r:id="rId12"/>
    <p:sldLayoutId id="2147485343" r:id="rId13"/>
    <p:sldLayoutId id="2147485344" r:id="rId14"/>
    <p:sldLayoutId id="2147485345" r:id="rId15"/>
    <p:sldLayoutId id="2147485346" r:id="rId16"/>
    <p:sldLayoutId id="2147485347" r:id="rId17"/>
    <p:sldLayoutId id="2147485348" r:id="rId18"/>
    <p:sldLayoutId id="2147485349" r:id="rId19"/>
    <p:sldLayoutId id="2147485350" r:id="rId20"/>
    <p:sldLayoutId id="2147485351" r:id="rId21"/>
    <p:sldLayoutId id="2147485352" r:id="rId22"/>
    <p:sldLayoutId id="2147485353" r:id="rId23"/>
    <p:sldLayoutId id="2147485354" r:id="rId24"/>
    <p:sldLayoutId id="2147485355" r:id="rId25"/>
    <p:sldLayoutId id="2147485356" r:id="rId26"/>
    <p:sldLayoutId id="2147485357" r:id="rId27"/>
    <p:sldLayoutId id="2147485358" r:id="rId28"/>
    <p:sldLayoutId id="2147485359" r:id="rId29"/>
    <p:sldLayoutId id="2147485360" r:id="rId30"/>
    <p:sldLayoutId id="2147485361" r:id="rId31"/>
    <p:sldLayoutId id="214748536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0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4" r:id="rId1"/>
    <p:sldLayoutId id="2147485365" r:id="rId2"/>
    <p:sldLayoutId id="2147485366" r:id="rId3"/>
    <p:sldLayoutId id="2147485367" r:id="rId4"/>
    <p:sldLayoutId id="2147485368" r:id="rId5"/>
    <p:sldLayoutId id="2147485654" r:id="rId6"/>
    <p:sldLayoutId id="2147485369" r:id="rId7"/>
    <p:sldLayoutId id="2147485370" r:id="rId8"/>
    <p:sldLayoutId id="2147485371" r:id="rId9"/>
    <p:sldLayoutId id="2147485372" r:id="rId10"/>
    <p:sldLayoutId id="2147485373" r:id="rId11"/>
    <p:sldLayoutId id="2147485374" r:id="rId12"/>
    <p:sldLayoutId id="2147485375" r:id="rId13"/>
    <p:sldLayoutId id="2147485376" r:id="rId14"/>
    <p:sldLayoutId id="2147485377" r:id="rId15"/>
    <p:sldLayoutId id="2147485378" r:id="rId16"/>
    <p:sldLayoutId id="2147485379" r:id="rId17"/>
    <p:sldLayoutId id="2147485380" r:id="rId18"/>
    <p:sldLayoutId id="2147485381" r:id="rId19"/>
    <p:sldLayoutId id="2147485382" r:id="rId20"/>
    <p:sldLayoutId id="2147485383" r:id="rId21"/>
    <p:sldLayoutId id="2147485384" r:id="rId22"/>
    <p:sldLayoutId id="2147485385" r:id="rId23"/>
    <p:sldLayoutId id="2147485386" r:id="rId24"/>
    <p:sldLayoutId id="2147485387" r:id="rId25"/>
    <p:sldLayoutId id="2147485388" r:id="rId26"/>
    <p:sldLayoutId id="2147485389" r:id="rId27"/>
    <p:sldLayoutId id="2147485390" r:id="rId28"/>
    <p:sldLayoutId id="2147485391" r:id="rId29"/>
    <p:sldLayoutId id="2147485392" r:id="rId30"/>
    <p:sldLayoutId id="2147485393" r:id="rId31"/>
    <p:sldLayoutId id="214748539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3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6" r:id="rId1"/>
    <p:sldLayoutId id="2147485397" r:id="rId2"/>
    <p:sldLayoutId id="2147485398" r:id="rId3"/>
    <p:sldLayoutId id="2147485399" r:id="rId4"/>
    <p:sldLayoutId id="2147485400" r:id="rId5"/>
    <p:sldLayoutId id="2147485655" r:id="rId6"/>
    <p:sldLayoutId id="2147485401" r:id="rId7"/>
    <p:sldLayoutId id="2147485402" r:id="rId8"/>
    <p:sldLayoutId id="2147485403" r:id="rId9"/>
    <p:sldLayoutId id="2147485404" r:id="rId10"/>
    <p:sldLayoutId id="2147485405" r:id="rId11"/>
    <p:sldLayoutId id="2147485406" r:id="rId12"/>
    <p:sldLayoutId id="2147485407" r:id="rId13"/>
    <p:sldLayoutId id="2147485408" r:id="rId14"/>
    <p:sldLayoutId id="2147485409" r:id="rId15"/>
    <p:sldLayoutId id="2147485410" r:id="rId16"/>
    <p:sldLayoutId id="2147485411" r:id="rId17"/>
    <p:sldLayoutId id="2147485412" r:id="rId18"/>
    <p:sldLayoutId id="2147485413" r:id="rId19"/>
    <p:sldLayoutId id="2147485414" r:id="rId20"/>
    <p:sldLayoutId id="2147485415" r:id="rId21"/>
    <p:sldLayoutId id="2147485416" r:id="rId22"/>
    <p:sldLayoutId id="2147485417" r:id="rId23"/>
    <p:sldLayoutId id="2147485418" r:id="rId24"/>
    <p:sldLayoutId id="2147485419" r:id="rId25"/>
    <p:sldLayoutId id="2147485420" r:id="rId26"/>
    <p:sldLayoutId id="2147485421" r:id="rId27"/>
    <p:sldLayoutId id="2147485422" r:id="rId28"/>
    <p:sldLayoutId id="2147485423" r:id="rId29"/>
    <p:sldLayoutId id="2147485424" r:id="rId30"/>
    <p:sldLayoutId id="2147485425" r:id="rId31"/>
    <p:sldLayoutId id="214748542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6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656" r:id="rId6"/>
    <p:sldLayoutId id="2147485433" r:id="rId7"/>
    <p:sldLayoutId id="2147485434" r:id="rId8"/>
    <p:sldLayoutId id="2147485435" r:id="rId9"/>
    <p:sldLayoutId id="2147485436" r:id="rId10"/>
    <p:sldLayoutId id="2147485437" r:id="rId11"/>
    <p:sldLayoutId id="2147485438" r:id="rId12"/>
    <p:sldLayoutId id="2147485439" r:id="rId13"/>
    <p:sldLayoutId id="2147485440" r:id="rId14"/>
    <p:sldLayoutId id="2147485441" r:id="rId15"/>
    <p:sldLayoutId id="2147485442" r:id="rId16"/>
    <p:sldLayoutId id="2147485443" r:id="rId17"/>
    <p:sldLayoutId id="2147485444" r:id="rId18"/>
    <p:sldLayoutId id="2147485445" r:id="rId19"/>
    <p:sldLayoutId id="2147485446" r:id="rId20"/>
    <p:sldLayoutId id="2147485447" r:id="rId21"/>
    <p:sldLayoutId id="2147485448" r:id="rId22"/>
    <p:sldLayoutId id="2147485449" r:id="rId23"/>
    <p:sldLayoutId id="2147485450" r:id="rId24"/>
    <p:sldLayoutId id="2147485451" r:id="rId25"/>
    <p:sldLayoutId id="2147485452" r:id="rId26"/>
    <p:sldLayoutId id="2147485453" r:id="rId27"/>
    <p:sldLayoutId id="2147485454" r:id="rId28"/>
    <p:sldLayoutId id="2147485455" r:id="rId29"/>
    <p:sldLayoutId id="2147485456" r:id="rId30"/>
    <p:sldLayoutId id="2147485457" r:id="rId31"/>
    <p:sldLayoutId id="214748545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461" r:id="rId2"/>
    <p:sldLayoutId id="2147485462" r:id="rId3"/>
    <p:sldLayoutId id="2147485463" r:id="rId4"/>
    <p:sldLayoutId id="2147485464" r:id="rId5"/>
    <p:sldLayoutId id="2147485657" r:id="rId6"/>
    <p:sldLayoutId id="2147485465" r:id="rId7"/>
    <p:sldLayoutId id="2147485466" r:id="rId8"/>
    <p:sldLayoutId id="2147485467" r:id="rId9"/>
    <p:sldLayoutId id="2147485468" r:id="rId10"/>
    <p:sldLayoutId id="2147485469" r:id="rId11"/>
    <p:sldLayoutId id="2147485470" r:id="rId12"/>
    <p:sldLayoutId id="2147485471" r:id="rId13"/>
    <p:sldLayoutId id="2147485472" r:id="rId14"/>
    <p:sldLayoutId id="2147485473" r:id="rId15"/>
    <p:sldLayoutId id="2147485474" r:id="rId16"/>
    <p:sldLayoutId id="2147485475" r:id="rId17"/>
    <p:sldLayoutId id="2147485476" r:id="rId18"/>
    <p:sldLayoutId id="2147485477" r:id="rId19"/>
    <p:sldLayoutId id="2147485478" r:id="rId20"/>
    <p:sldLayoutId id="2147485479" r:id="rId21"/>
    <p:sldLayoutId id="2147485480" r:id="rId22"/>
    <p:sldLayoutId id="2147485481" r:id="rId23"/>
    <p:sldLayoutId id="2147485482" r:id="rId24"/>
    <p:sldLayoutId id="2147485483" r:id="rId25"/>
    <p:sldLayoutId id="2147485484" r:id="rId26"/>
    <p:sldLayoutId id="2147485485" r:id="rId27"/>
    <p:sldLayoutId id="2147485486" r:id="rId28"/>
    <p:sldLayoutId id="2147485487" r:id="rId29"/>
    <p:sldLayoutId id="2147485488" r:id="rId30"/>
    <p:sldLayoutId id="2147485489" r:id="rId31"/>
    <p:sldLayoutId id="214748549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2" r:id="rId1"/>
    <p:sldLayoutId id="2147485493" r:id="rId2"/>
    <p:sldLayoutId id="2147485494" r:id="rId3"/>
    <p:sldLayoutId id="2147485495" r:id="rId4"/>
    <p:sldLayoutId id="2147485496" r:id="rId5"/>
    <p:sldLayoutId id="2147485658" r:id="rId6"/>
    <p:sldLayoutId id="2147485497" r:id="rId7"/>
    <p:sldLayoutId id="2147485498" r:id="rId8"/>
    <p:sldLayoutId id="2147485499" r:id="rId9"/>
    <p:sldLayoutId id="2147485500" r:id="rId10"/>
    <p:sldLayoutId id="2147485501" r:id="rId11"/>
    <p:sldLayoutId id="2147485502" r:id="rId12"/>
    <p:sldLayoutId id="2147485503" r:id="rId13"/>
    <p:sldLayoutId id="2147485504" r:id="rId14"/>
    <p:sldLayoutId id="2147485505" r:id="rId15"/>
    <p:sldLayoutId id="2147485506" r:id="rId16"/>
    <p:sldLayoutId id="2147485507" r:id="rId17"/>
    <p:sldLayoutId id="2147485508" r:id="rId18"/>
    <p:sldLayoutId id="2147485509" r:id="rId19"/>
    <p:sldLayoutId id="2147485510" r:id="rId20"/>
    <p:sldLayoutId id="2147485511" r:id="rId21"/>
    <p:sldLayoutId id="2147485512" r:id="rId22"/>
    <p:sldLayoutId id="2147485513" r:id="rId23"/>
    <p:sldLayoutId id="2147485514" r:id="rId24"/>
    <p:sldLayoutId id="2147485515" r:id="rId25"/>
    <p:sldLayoutId id="2147485516" r:id="rId26"/>
    <p:sldLayoutId id="2147485517" r:id="rId27"/>
    <p:sldLayoutId id="2147485518" r:id="rId28"/>
    <p:sldLayoutId id="2147485519" r:id="rId29"/>
    <p:sldLayoutId id="2147485520" r:id="rId30"/>
    <p:sldLayoutId id="2147485521" r:id="rId31"/>
    <p:sldLayoutId id="214748552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8.png"/><Relationship Id="rId5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8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4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316A1B3-5392-F74F-ADAC-0A4608013A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>
                <a:latin typeface="+mj-lt"/>
                <a:ea typeface="NanumSquare Bold" panose="020B0600000101010101" pitchFamily="34" charset="-127"/>
              </a:rPr>
              <a:t>Day 2 | </a:t>
            </a:r>
            <a:r>
              <a:rPr lang="en-US" altLang="ko-KR">
                <a:latin typeface="+mj-lt"/>
                <a:ea typeface="NanumSquare Bold" panose="020B0600000101010101" pitchFamily="34" charset="-127"/>
              </a:rPr>
              <a:t>Basics of </a:t>
            </a:r>
            <a:r>
              <a:rPr lang="en-US" smtClean="0">
                <a:latin typeface="+mj-lt"/>
                <a:ea typeface="NanumSquare Bold" panose="020B0600000101010101" pitchFamily="34" charset="-127"/>
              </a:rPr>
              <a:t>Platform</a:t>
            </a:r>
            <a:endParaRPr lang="en-US">
              <a:latin typeface="+mj-lt"/>
              <a:ea typeface="NanumSquare Bold" panose="020B0600000101010101" pitchFamily="34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r="23889"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ED80-A159-45EC-9974-67384CA03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C3A8C-B37B-404C-80A5-0317E5BC43ED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7" name="Titre 12">
            <a:extLst>
              <a:ext uri="{FF2B5EF4-FFF2-40B4-BE49-F238E27FC236}">
                <a16:creationId xmlns:a16="http://schemas.microsoft.com/office/drawing/2014/main" id="{1A7A5C68-A4BC-FA49-9085-E0829AB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2105024"/>
            <a:ext cx="4572798" cy="735434"/>
          </a:xfrm>
        </p:spPr>
        <p:txBody>
          <a:bodyPr anchor="ctr"/>
          <a:lstStyle/>
          <a:p>
            <a:r>
              <a:rPr lang="en-US" altLang="ko-KR" sz="2600"/>
              <a:t>3D</a:t>
            </a:r>
            <a:r>
              <a:rPr lang="ko-KR" altLang="en-US" sz="2600" smtClean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익스피리언스 </a:t>
            </a:r>
            <a:r>
              <a:rPr lang="ko-KR" altLang="en-US" sz="260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플랫폼 아카데미</a:t>
            </a:r>
            <a:endParaRPr lang="en-US" sz="260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8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9" y="1650043"/>
            <a:ext cx="3520745" cy="199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Roles &amp; Apps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2635"/>
          <a:stretch/>
        </p:blipFill>
        <p:spPr>
          <a:xfrm>
            <a:off x="5046799" y="1486148"/>
            <a:ext cx="2844645" cy="30267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0149" y="900115"/>
            <a:ext cx="3520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cap="all" dirty="0">
                <a:solidFill>
                  <a:srgbClr val="005386"/>
                </a:solidFill>
                <a:latin typeface="3ds SemiBold"/>
                <a:ea typeface="+mj-ea"/>
              </a:rPr>
              <a:t>Roles</a:t>
            </a:r>
            <a:endParaRPr lang="ko-KR" alt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5046798" y="900114"/>
            <a:ext cx="2915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cap="all" dirty="0" smtClean="0">
                <a:solidFill>
                  <a:srgbClr val="005386"/>
                </a:solidFill>
                <a:latin typeface="3ds SemiBold"/>
                <a:ea typeface="+mj-ea"/>
              </a:rPr>
              <a:t>Apps</a:t>
            </a:r>
            <a:endParaRPr lang="ko-KR" altLang="en-US" sz="1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2504820" y="1403131"/>
            <a:ext cx="5457102" cy="3109787"/>
            <a:chOff x="2436068" y="1919413"/>
            <a:chExt cx="5457102" cy="3109787"/>
          </a:xfrm>
        </p:grpSpPr>
        <p:sp>
          <p:nvSpPr>
            <p:cNvPr id="19" name="Rectangle 18"/>
            <p:cNvSpPr/>
            <p:nvPr/>
          </p:nvSpPr>
          <p:spPr>
            <a:xfrm>
              <a:off x="2436068" y="2433692"/>
              <a:ext cx="1633415" cy="578339"/>
            </a:xfrm>
            <a:prstGeom prst="rect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78047" y="1919413"/>
              <a:ext cx="2915123" cy="3109787"/>
            </a:xfrm>
            <a:prstGeom prst="rect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4069483" y="1919415"/>
              <a:ext cx="908564" cy="513784"/>
            </a:xfrm>
            <a:prstGeom prst="line">
              <a:avLst/>
            </a:prstGeom>
            <a:ln w="28575">
              <a:solidFill>
                <a:srgbClr val="005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069483" y="3012031"/>
              <a:ext cx="908564" cy="2017169"/>
            </a:xfrm>
            <a:prstGeom prst="line">
              <a:avLst/>
            </a:prstGeom>
            <a:ln w="28575">
              <a:solidFill>
                <a:srgbClr val="005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42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3">
            <a:extLst>
              <a:ext uri="{FF2B5EF4-FFF2-40B4-BE49-F238E27FC236}">
                <a16:creationId xmlns:a16="http://schemas.microsoft.com/office/drawing/2014/main" id="{0947E2EB-074D-40C4-83ED-C97D7D7B9C72}"/>
              </a:ext>
            </a:extLst>
          </p:cNvPr>
          <p:cNvSpPr/>
          <p:nvPr/>
        </p:nvSpPr>
        <p:spPr>
          <a:xfrm>
            <a:off x="734254" y="925110"/>
            <a:ext cx="2462875" cy="3699990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: Rounded Corners 13">
            <a:extLst>
              <a:ext uri="{FF2B5EF4-FFF2-40B4-BE49-F238E27FC236}">
                <a16:creationId xmlns:a16="http://schemas.microsoft.com/office/drawing/2014/main" id="{0947E2EB-074D-40C4-83ED-C97D7D7B9C72}"/>
              </a:ext>
            </a:extLst>
          </p:cNvPr>
          <p:cNvSpPr/>
          <p:nvPr/>
        </p:nvSpPr>
        <p:spPr>
          <a:xfrm>
            <a:off x="3282118" y="925110"/>
            <a:ext cx="2462875" cy="3699990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13">
            <a:extLst>
              <a:ext uri="{FF2B5EF4-FFF2-40B4-BE49-F238E27FC236}">
                <a16:creationId xmlns:a16="http://schemas.microsoft.com/office/drawing/2014/main" id="{0947E2EB-074D-40C4-83ED-C97D7D7B9C72}"/>
              </a:ext>
            </a:extLst>
          </p:cNvPr>
          <p:cNvSpPr/>
          <p:nvPr/>
        </p:nvSpPr>
        <p:spPr>
          <a:xfrm>
            <a:off x="5829981" y="925110"/>
            <a:ext cx="2752044" cy="3699990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094B93A-C6EB-7E4A-AC65-4C7B769B18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4254" y="1134678"/>
            <a:ext cx="2462875" cy="274638"/>
          </a:xfrm>
        </p:spPr>
        <p:txBody>
          <a:bodyPr/>
          <a:lstStyle/>
          <a:p>
            <a:r>
              <a:rPr lang="en-US" sz="1800" smtClean="0"/>
              <a:t>WEB </a:t>
            </a:r>
            <a:r>
              <a:rPr lang="en-US" altLang="ko-KR" sz="1800" b="1" smtClean="0"/>
              <a:t>App</a:t>
            </a:r>
            <a:endParaRPr lang="en-US" sz="1800" b="1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4D9C42D-A71F-FC43-892A-81C62E7BD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8333" y="2775105"/>
            <a:ext cx="2178562" cy="1702187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App</a:t>
            </a: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에 별다른 표시가 없음</a:t>
            </a:r>
            <a:endParaRPr lang="en-US" altLang="ko-KR" sz="14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9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별도의 웹 브라우저가 열리면서 실행</a:t>
            </a:r>
            <a:endParaRPr lang="en-US" altLang="ko-KR" sz="14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9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Type of apps</a:t>
            </a:r>
            <a:endParaRPr 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11/9/2022</a:t>
            </a:fld>
            <a:endParaRPr lang="en-US"/>
          </a:p>
        </p:txBody>
      </p:sp>
      <p:sp>
        <p:nvSpPr>
          <p:cNvPr id="16" name="Espace réservé du texte 13">
            <a:extLst>
              <a:ext uri="{FF2B5EF4-FFF2-40B4-BE49-F238E27FC236}">
                <a16:creationId xmlns:a16="http://schemas.microsoft.com/office/drawing/2014/main" id="{E094B93A-C6EB-7E4A-AC65-4C7B769B18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2117" y="1134678"/>
            <a:ext cx="2462876" cy="274638"/>
          </a:xfrm>
        </p:spPr>
        <p:txBody>
          <a:bodyPr/>
          <a:lstStyle/>
          <a:p>
            <a:r>
              <a:rPr lang="en-US" sz="1800" smtClean="0"/>
              <a:t>Widget </a:t>
            </a:r>
            <a:r>
              <a:rPr lang="en-US" altLang="ko-KR" sz="1800" b="1" smtClean="0"/>
              <a:t>App</a:t>
            </a:r>
            <a:endParaRPr lang="en-US" sz="1800" dirty="0"/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E094B93A-C6EB-7E4A-AC65-4C7B769B18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29980" y="1137327"/>
            <a:ext cx="2462875" cy="274638"/>
          </a:xfrm>
        </p:spPr>
        <p:txBody>
          <a:bodyPr/>
          <a:lstStyle/>
          <a:p>
            <a:r>
              <a:rPr lang="en-US" sz="1800" smtClean="0"/>
              <a:t>Native </a:t>
            </a:r>
            <a:r>
              <a:rPr lang="en-US" sz="1800" b="1" smtClean="0"/>
              <a:t>App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33" y="1683895"/>
            <a:ext cx="2034716" cy="7163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628" y="1683895"/>
            <a:ext cx="2011854" cy="7620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972" y="1683895"/>
            <a:ext cx="1950889" cy="762066"/>
          </a:xfrm>
          <a:prstGeom prst="rect">
            <a:avLst/>
          </a:prstGeom>
        </p:spPr>
      </p:pic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A4D9C42D-A71F-FC43-892A-81C62E7BD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07628" y="2775104"/>
            <a:ext cx="2322352" cy="1702187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App </a:t>
            </a: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우측 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상단에 화살표가 </a:t>
            </a: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있음</a:t>
            </a:r>
            <a:endParaRPr lang="en-US" altLang="ko-KR" sz="14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9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Dashboard</a:t>
            </a:r>
            <a:r>
              <a:rPr lang="ko-KR" altLang="en-US" sz="1400" dirty="0" smtClean="0">
                <a:solidFill>
                  <a:srgbClr val="E8772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에 추가 가능</a:t>
            </a:r>
            <a:endParaRPr lang="en-US" altLang="ko-KR" sz="1400" dirty="0" smtClean="0">
              <a:solidFill>
                <a:srgbClr val="E87722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900" dirty="0" smtClean="0">
              <a:solidFill>
                <a:srgbClr val="E87722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다른 </a:t>
            </a:r>
            <a:r>
              <a:rPr lang="en-US" altLang="ko-KR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widget</a:t>
            </a: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과 조합 및 커뮤니케이션 가능</a:t>
            </a:r>
            <a:endParaRPr lang="en-US" sz="14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A4D9C42D-A71F-FC43-892A-81C62E7BD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081" y="2775104"/>
            <a:ext cx="2379554" cy="1702187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App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이름 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옆에 화살표가 </a:t>
            </a: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있음</a:t>
            </a:r>
            <a:endParaRPr lang="en-US" altLang="ko-KR" sz="14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9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Local PC</a:t>
            </a: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에 설치 필요</a:t>
            </a:r>
            <a:endParaRPr lang="en-US" altLang="ko-KR" sz="14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9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3DEXPERIENCE Launcher</a:t>
            </a:r>
            <a:r>
              <a:rPr lang="ko-KR" altLang="en-US" sz="14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가 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실행되면서 </a:t>
            </a: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App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이</a:t>
            </a:r>
            <a:r>
              <a:rPr lang="en-US" altLang="ko-KR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실행됨</a:t>
            </a:r>
            <a:endParaRPr lang="en-US" sz="14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003582" y="1644820"/>
            <a:ext cx="292064" cy="292064"/>
          </a:xfrm>
          <a:prstGeom prst="ellipse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27"/>
          <p:cNvSpPr/>
          <p:nvPr/>
        </p:nvSpPr>
        <p:spPr>
          <a:xfrm>
            <a:off x="7783872" y="1906751"/>
            <a:ext cx="292064" cy="292064"/>
          </a:xfrm>
          <a:prstGeom prst="ellipse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75396" t="81003" r="1076" b="2002"/>
          <a:stretch/>
        </p:blipFill>
        <p:spPr>
          <a:xfrm>
            <a:off x="6528874" y="4228241"/>
            <a:ext cx="2386993" cy="8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7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1801291"/>
            <a:ext cx="5805364" cy="291791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66056"/>
            <a:ext cx="8499806" cy="369332"/>
          </a:xfrm>
        </p:spPr>
        <p:txBody>
          <a:bodyPr/>
          <a:lstStyle/>
          <a:p>
            <a:r>
              <a:rPr lang="en-US" altLang="ko-KR" b="1" smtClean="0"/>
              <a:t>3DEXPERIENCE platform</a:t>
            </a:r>
            <a:r>
              <a:rPr lang="ko-KR" altLang="en-US" b="1" smtClean="0"/>
              <a:t> 기본 </a:t>
            </a:r>
            <a:r>
              <a:rPr lang="en-US" altLang="ko-KR" b="1" smtClean="0"/>
              <a:t>UI</a:t>
            </a:r>
            <a:endParaRPr lang="fr-FR" b="1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40220" y="1795419"/>
            <a:ext cx="662533" cy="131847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977640" y="1781063"/>
            <a:ext cx="1433079" cy="164101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46050" y="1658513"/>
            <a:ext cx="954903" cy="369753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Compass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050" y="2777511"/>
            <a:ext cx="954903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Role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023" y="3984017"/>
            <a:ext cx="958957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App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463824" y="2423016"/>
            <a:ext cx="226498" cy="1225735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eft Brace 18"/>
          <p:cNvSpPr/>
          <p:nvPr/>
        </p:nvSpPr>
        <p:spPr>
          <a:xfrm>
            <a:off x="1470891" y="3713521"/>
            <a:ext cx="226498" cy="1011892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87979" y="1017014"/>
            <a:ext cx="3056021" cy="1031634"/>
            <a:chOff x="6087979" y="538004"/>
            <a:chExt cx="3056021" cy="1031634"/>
          </a:xfrm>
        </p:grpSpPr>
        <p:sp>
          <p:nvSpPr>
            <p:cNvPr id="17" name="Rectangle 16"/>
            <p:cNvSpPr/>
            <p:nvPr/>
          </p:nvSpPr>
          <p:spPr>
            <a:xfrm>
              <a:off x="7579474" y="1206530"/>
              <a:ext cx="1462926" cy="363108"/>
            </a:xfrm>
            <a:prstGeom prst="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바로가기메뉴</a:t>
              </a:r>
              <a:endParaRPr lang="ko-KR" altLang="en-US" sz="1400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087979" y="538004"/>
              <a:ext cx="3056021" cy="649934"/>
              <a:chOff x="6087979" y="538004"/>
              <a:chExt cx="3056021" cy="64993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l="16794" b="1437"/>
              <a:stretch/>
            </p:blipFill>
            <p:spPr>
              <a:xfrm>
                <a:off x="6675120" y="765615"/>
                <a:ext cx="2367280" cy="422323"/>
              </a:xfrm>
              <a:prstGeom prst="rect">
                <a:avLst/>
              </a:prstGeom>
            </p:spPr>
          </p:pic>
          <p:sp>
            <p:nvSpPr>
              <p:cNvPr id="21" name="Espace réservé du texte 13">
                <a:extLst>
                  <a:ext uri="{FF2B5EF4-FFF2-40B4-BE49-F238E27FC236}">
                    <a16:creationId xmlns:a16="http://schemas.microsoft.com/office/drawing/2014/main" id="{E094B93A-C6EB-7E4A-AC65-4C7B769B1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979" y="538004"/>
                <a:ext cx="3056021" cy="2746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알림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추가   공유  </a:t>
                </a:r>
                <a:r>
                  <a:rPr lang="ko-KR" altLang="en-US" sz="107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컨텐츠 커뮤니티 도움말</a:t>
                </a:r>
                <a:endParaRPr lang="en-US" sz="107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885955" y="846007"/>
            <a:ext cx="1161789" cy="365826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3ds Condensed" panose="02000503020000020004" pitchFamily="50" charset="0"/>
              </a:rPr>
              <a:t>3DSearch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3133969" y="2013682"/>
            <a:ext cx="4368784" cy="2775320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545" y="1280351"/>
            <a:ext cx="2880610" cy="31244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65039" y="3150662"/>
            <a:ext cx="2091360" cy="616382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3DDashboard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 rotWithShape="1">
          <a:blip r:embed="rId4"/>
          <a:srcRect l="559" r="82542" b="1437"/>
          <a:stretch/>
        </p:blipFill>
        <p:spPr>
          <a:xfrm>
            <a:off x="7680960" y="2423016"/>
            <a:ext cx="480771" cy="4223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1408020" y="1350273"/>
            <a:ext cx="959429" cy="959429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6766560" y="1922780"/>
            <a:ext cx="914400" cy="731520"/>
          </a:xfrm>
          <a:custGeom>
            <a:avLst/>
            <a:gdLst>
              <a:gd name="connsiteX0" fmla="*/ 0 w 914400"/>
              <a:gd name="connsiteY0" fmla="*/ 0 h 731520"/>
              <a:gd name="connsiteX1" fmla="*/ 0 w 914400"/>
              <a:gd name="connsiteY1" fmla="*/ 731520 h 731520"/>
              <a:gd name="connsiteX2" fmla="*/ 914400 w 914400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31520">
                <a:moveTo>
                  <a:pt x="0" y="0"/>
                </a:moveTo>
                <a:lnTo>
                  <a:pt x="0" y="731520"/>
                </a:lnTo>
                <a:lnTo>
                  <a:pt x="914400" y="731520"/>
                </a:lnTo>
              </a:path>
            </a:pathLst>
          </a:cu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21"/>
          <p:cNvSpPr/>
          <p:nvPr/>
        </p:nvSpPr>
        <p:spPr>
          <a:xfrm>
            <a:off x="7680960" y="2864040"/>
            <a:ext cx="1392670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3DNotification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845" y="1465373"/>
            <a:ext cx="4979955" cy="327188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3DSearch</a:t>
            </a:r>
            <a:endParaRPr 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11/9/2022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2937" y="765333"/>
            <a:ext cx="7373475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플랫폼 내의 모든 데이터 검색 </a:t>
            </a:r>
            <a:r>
              <a:rPr lang="en-US" altLang="ko-KR" sz="16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- </a:t>
            </a:r>
            <a:r>
              <a:rPr lang="ko-KR" altLang="en-US" sz="16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이름</a:t>
            </a:r>
            <a:r>
              <a:rPr lang="en-US" altLang="ko-KR" sz="16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 </a:t>
            </a:r>
            <a:r>
              <a:rPr lang="ko-KR" altLang="en-US" sz="16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내용</a:t>
            </a:r>
            <a:r>
              <a:rPr lang="en-US" altLang="ko-KR" sz="16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 </a:t>
            </a:r>
            <a:r>
              <a:rPr lang="ko-KR" altLang="en-US" sz="1600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메타데이터</a:t>
            </a:r>
            <a:endParaRPr lang="en-US" altLang="ko-KR" sz="1600" dirty="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7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724" y="1384708"/>
            <a:ext cx="2087894" cy="291492"/>
          </a:xfrm>
          <a:prstGeom prst="rect">
            <a:avLst/>
          </a:prstGeom>
        </p:spPr>
      </p:pic>
      <p:pic>
        <p:nvPicPr>
          <p:cNvPr id="9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58" y="2773626"/>
            <a:ext cx="3528366" cy="655377"/>
          </a:xfrm>
          <a:prstGeom prst="rect">
            <a:avLst/>
          </a:prstGeom>
        </p:spPr>
      </p:pic>
      <p:pic>
        <p:nvPicPr>
          <p:cNvPr id="11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298" y="1828968"/>
            <a:ext cx="3520745" cy="647756"/>
          </a:xfrm>
          <a:prstGeom prst="rect">
            <a:avLst/>
          </a:prstGeom>
        </p:spPr>
      </p:pic>
      <p:pic>
        <p:nvPicPr>
          <p:cNvPr id="12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524" y="3839747"/>
            <a:ext cx="3535986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1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1801291"/>
            <a:ext cx="5805364" cy="291791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66056"/>
            <a:ext cx="8499806" cy="369332"/>
          </a:xfrm>
        </p:spPr>
        <p:txBody>
          <a:bodyPr/>
          <a:lstStyle/>
          <a:p>
            <a:r>
              <a:rPr lang="en-US" altLang="ko-KR" b="1" smtClean="0"/>
              <a:t>3DEXPERIENCE platform</a:t>
            </a:r>
            <a:r>
              <a:rPr lang="ko-KR" altLang="en-US" b="1" smtClean="0"/>
              <a:t> 기본 </a:t>
            </a:r>
            <a:r>
              <a:rPr lang="en-US" altLang="ko-KR" b="1" smtClean="0"/>
              <a:t>UI</a:t>
            </a:r>
            <a:endParaRPr lang="fr-FR" b="1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40220" y="1795419"/>
            <a:ext cx="662533" cy="131847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977640" y="1781063"/>
            <a:ext cx="1433079" cy="164101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46050" y="1658513"/>
            <a:ext cx="954903" cy="369753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Compass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050" y="2777511"/>
            <a:ext cx="954903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Role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023" y="3984017"/>
            <a:ext cx="958957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App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463824" y="2423016"/>
            <a:ext cx="226498" cy="1225735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eft Brace 18"/>
          <p:cNvSpPr/>
          <p:nvPr/>
        </p:nvSpPr>
        <p:spPr>
          <a:xfrm>
            <a:off x="1470891" y="3713521"/>
            <a:ext cx="226498" cy="1011892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87979" y="1017014"/>
            <a:ext cx="3056021" cy="1031634"/>
            <a:chOff x="6087979" y="538004"/>
            <a:chExt cx="3056021" cy="1031634"/>
          </a:xfrm>
        </p:grpSpPr>
        <p:sp>
          <p:nvSpPr>
            <p:cNvPr id="17" name="Rectangle 16"/>
            <p:cNvSpPr/>
            <p:nvPr/>
          </p:nvSpPr>
          <p:spPr>
            <a:xfrm>
              <a:off x="7579474" y="1206530"/>
              <a:ext cx="1462926" cy="363108"/>
            </a:xfrm>
            <a:prstGeom prst="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바로가기메뉴</a:t>
              </a:r>
              <a:endParaRPr lang="ko-KR" altLang="en-US" sz="1400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087979" y="538004"/>
              <a:ext cx="3056021" cy="649934"/>
              <a:chOff x="6087979" y="538004"/>
              <a:chExt cx="3056021" cy="64993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l="16794" b="1437"/>
              <a:stretch/>
            </p:blipFill>
            <p:spPr>
              <a:xfrm>
                <a:off x="6675120" y="765615"/>
                <a:ext cx="2367280" cy="422323"/>
              </a:xfrm>
              <a:prstGeom prst="rect">
                <a:avLst/>
              </a:prstGeom>
            </p:spPr>
          </p:pic>
          <p:sp>
            <p:nvSpPr>
              <p:cNvPr id="21" name="Espace réservé du texte 13">
                <a:extLst>
                  <a:ext uri="{FF2B5EF4-FFF2-40B4-BE49-F238E27FC236}">
                    <a16:creationId xmlns:a16="http://schemas.microsoft.com/office/drawing/2014/main" id="{E094B93A-C6EB-7E4A-AC65-4C7B769B1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979" y="538004"/>
                <a:ext cx="3056021" cy="2746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알림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추가   공유  </a:t>
                </a:r>
                <a:r>
                  <a:rPr lang="ko-KR" altLang="en-US" sz="107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컨텐츠 커뮤니티 도움말</a:t>
                </a:r>
                <a:endParaRPr lang="en-US" sz="107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885955" y="846007"/>
            <a:ext cx="1161789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3DSearch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3133969" y="2013682"/>
            <a:ext cx="4368784" cy="2775320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545" y="1280351"/>
            <a:ext cx="2880610" cy="31244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65039" y="3150662"/>
            <a:ext cx="2091360" cy="616382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3DDashboard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 rotWithShape="1">
          <a:blip r:embed="rId4"/>
          <a:srcRect l="559" r="82542" b="1437"/>
          <a:stretch/>
        </p:blipFill>
        <p:spPr>
          <a:xfrm>
            <a:off x="7680960" y="2423016"/>
            <a:ext cx="480771" cy="4223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1408020" y="1350273"/>
            <a:ext cx="959429" cy="959429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6766560" y="1922780"/>
            <a:ext cx="914400" cy="731520"/>
          </a:xfrm>
          <a:custGeom>
            <a:avLst/>
            <a:gdLst>
              <a:gd name="connsiteX0" fmla="*/ 0 w 914400"/>
              <a:gd name="connsiteY0" fmla="*/ 0 h 731520"/>
              <a:gd name="connsiteX1" fmla="*/ 0 w 914400"/>
              <a:gd name="connsiteY1" fmla="*/ 731520 h 731520"/>
              <a:gd name="connsiteX2" fmla="*/ 914400 w 914400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31520">
                <a:moveTo>
                  <a:pt x="0" y="0"/>
                </a:moveTo>
                <a:lnTo>
                  <a:pt x="0" y="731520"/>
                </a:lnTo>
                <a:lnTo>
                  <a:pt x="914400" y="731520"/>
                </a:lnTo>
              </a:path>
            </a:pathLst>
          </a:cu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21"/>
          <p:cNvSpPr/>
          <p:nvPr/>
        </p:nvSpPr>
        <p:spPr>
          <a:xfrm>
            <a:off x="7680960" y="2864040"/>
            <a:ext cx="1392670" cy="365826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3ds Condensed" panose="02000503020000020004" pitchFamily="50" charset="0"/>
              </a:rPr>
              <a:t>3DNotification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3DNotification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353"/>
          <a:stretch/>
        </p:blipFill>
        <p:spPr>
          <a:xfrm>
            <a:off x="4741057" y="1018032"/>
            <a:ext cx="1918676" cy="35411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5353"/>
          <a:stretch/>
        </p:blipFill>
        <p:spPr>
          <a:xfrm>
            <a:off x="6750266" y="1018032"/>
            <a:ext cx="1934666" cy="35411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45825"/>
          <a:stretch/>
        </p:blipFill>
        <p:spPr>
          <a:xfrm>
            <a:off x="2719238" y="1018032"/>
            <a:ext cx="1926671" cy="20269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2753" r="-1" b="22776"/>
          <a:stretch/>
        </p:blipFill>
        <p:spPr>
          <a:xfrm>
            <a:off x="706649" y="1018032"/>
            <a:ext cx="1926671" cy="16535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6"/>
          <p:cNvSpPr/>
          <p:nvPr/>
        </p:nvSpPr>
        <p:spPr>
          <a:xfrm>
            <a:off x="706649" y="769617"/>
            <a:ext cx="1926671" cy="210749"/>
          </a:xfrm>
          <a:prstGeom prst="rect">
            <a:avLst/>
          </a:prstGeom>
          <a:solidFill>
            <a:srgbClr val="005386"/>
          </a:solidFill>
          <a:ln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NanumSquare Bold" panose="020B0600000101010101" pitchFamily="34" charset="-127"/>
                <a:ea typeface="NanumSquare Bold" panose="020B0600000101010101" pitchFamily="34" charset="-127"/>
              </a:rPr>
              <a:t>알림 내용</a:t>
            </a:r>
            <a:endParaRPr lang="ko-KR" altLang="en-US" sz="12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719238" y="769617"/>
            <a:ext cx="1926671" cy="210749"/>
          </a:xfrm>
          <a:prstGeom prst="rect">
            <a:avLst/>
          </a:prstGeom>
          <a:solidFill>
            <a:srgbClr val="005386"/>
          </a:solidFill>
          <a:ln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NanumSquare Bold" panose="020B0600000101010101" pitchFamily="34" charset="-127"/>
                <a:ea typeface="NanumSquare Bold" panose="020B0600000101010101" pitchFamily="34" charset="-127"/>
              </a:rPr>
              <a:t>알림 필터링</a:t>
            </a:r>
            <a:endParaRPr lang="ko-KR" altLang="en-US" sz="12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Rectangle 16"/>
          <p:cNvSpPr/>
          <p:nvPr/>
        </p:nvSpPr>
        <p:spPr>
          <a:xfrm>
            <a:off x="4741057" y="769618"/>
            <a:ext cx="1918676" cy="210749"/>
          </a:xfrm>
          <a:prstGeom prst="rect">
            <a:avLst/>
          </a:prstGeom>
          <a:solidFill>
            <a:srgbClr val="005386"/>
          </a:solidFill>
          <a:ln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NanumSquare Bold" panose="020B0600000101010101" pitchFamily="34" charset="-127"/>
                <a:ea typeface="NanumSquare Bold" panose="020B0600000101010101" pitchFamily="34" charset="-127"/>
              </a:rPr>
              <a:t>알림 설정 가능 </a:t>
            </a:r>
            <a:r>
              <a:rPr lang="en-US" altLang="ko-KR" sz="1200">
                <a:latin typeface="NanumSquare Bold" panose="020B0600000101010101" pitchFamily="34" charset="-127"/>
                <a:ea typeface="NanumSquare Bold" panose="020B0600000101010101" pitchFamily="34" charset="-127"/>
              </a:rPr>
              <a:t>Apps</a:t>
            </a:r>
            <a:endParaRPr lang="ko-KR" altLang="en-US" sz="12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Rectangle 16"/>
          <p:cNvSpPr/>
          <p:nvPr/>
        </p:nvSpPr>
        <p:spPr>
          <a:xfrm>
            <a:off x="6750266" y="769619"/>
            <a:ext cx="1934666" cy="210749"/>
          </a:xfrm>
          <a:prstGeom prst="rect">
            <a:avLst/>
          </a:prstGeom>
          <a:solidFill>
            <a:srgbClr val="005386"/>
          </a:solidFill>
          <a:ln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App </a:t>
            </a:r>
            <a:r>
              <a:rPr lang="ko-KR" altLang="en-US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별 상세 알림 설정</a:t>
            </a:r>
            <a:endParaRPr lang="ko-KR" altLang="en-US" sz="12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74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1801291"/>
            <a:ext cx="5805364" cy="291791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66056"/>
            <a:ext cx="8499806" cy="369332"/>
          </a:xfrm>
        </p:spPr>
        <p:txBody>
          <a:bodyPr/>
          <a:lstStyle/>
          <a:p>
            <a:r>
              <a:rPr lang="en-US" altLang="ko-KR" b="1" smtClean="0"/>
              <a:t>3DEXPERIENCE platform</a:t>
            </a:r>
            <a:r>
              <a:rPr lang="ko-KR" altLang="en-US" b="1" smtClean="0"/>
              <a:t> 기본 </a:t>
            </a:r>
            <a:r>
              <a:rPr lang="en-US" altLang="ko-KR" b="1" smtClean="0"/>
              <a:t>UI</a:t>
            </a:r>
            <a:endParaRPr lang="fr-FR" b="1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40220" y="1795419"/>
            <a:ext cx="662533" cy="131847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977640" y="1781063"/>
            <a:ext cx="1433079" cy="164101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46050" y="1658513"/>
            <a:ext cx="954903" cy="369753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Compass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050" y="2777511"/>
            <a:ext cx="954903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Role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023" y="3984017"/>
            <a:ext cx="958957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App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463824" y="2423016"/>
            <a:ext cx="226498" cy="1225735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eft Brace 18"/>
          <p:cNvSpPr/>
          <p:nvPr/>
        </p:nvSpPr>
        <p:spPr>
          <a:xfrm>
            <a:off x="1470891" y="3713521"/>
            <a:ext cx="226498" cy="1011892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87979" y="1017014"/>
            <a:ext cx="3056021" cy="1031634"/>
            <a:chOff x="6087979" y="538004"/>
            <a:chExt cx="3056021" cy="1031634"/>
          </a:xfrm>
        </p:grpSpPr>
        <p:sp>
          <p:nvSpPr>
            <p:cNvPr id="17" name="Rectangle 16"/>
            <p:cNvSpPr/>
            <p:nvPr/>
          </p:nvSpPr>
          <p:spPr>
            <a:xfrm>
              <a:off x="7579474" y="1206530"/>
              <a:ext cx="1462926" cy="363108"/>
            </a:xfrm>
            <a:prstGeom prst="rect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바로가기메뉴</a:t>
              </a:r>
              <a:endParaRPr lang="ko-KR" altLang="en-US" sz="1400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087979" y="538004"/>
              <a:ext cx="3056021" cy="649934"/>
              <a:chOff x="6087979" y="538004"/>
              <a:chExt cx="3056021" cy="64993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l="16794" b="1437"/>
              <a:stretch/>
            </p:blipFill>
            <p:spPr>
              <a:xfrm>
                <a:off x="6675120" y="765615"/>
                <a:ext cx="2367280" cy="422323"/>
              </a:xfrm>
              <a:prstGeom prst="rect">
                <a:avLst/>
              </a:prstGeom>
            </p:spPr>
          </p:pic>
          <p:sp>
            <p:nvSpPr>
              <p:cNvPr id="21" name="Espace réservé du texte 13">
                <a:extLst>
                  <a:ext uri="{FF2B5EF4-FFF2-40B4-BE49-F238E27FC236}">
                    <a16:creationId xmlns:a16="http://schemas.microsoft.com/office/drawing/2014/main" id="{E094B93A-C6EB-7E4A-AC65-4C7B769B1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979" y="538004"/>
                <a:ext cx="3056021" cy="2746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알림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추가   공유  </a:t>
                </a:r>
                <a:r>
                  <a:rPr lang="ko-KR" altLang="en-US" sz="107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컨텐츠 커뮤니티 도움말</a:t>
                </a:r>
                <a:endParaRPr lang="en-US" sz="107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885955" y="846007"/>
            <a:ext cx="1161789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3DSearch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3133969" y="2013682"/>
            <a:ext cx="4368784" cy="2775320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545" y="1280351"/>
            <a:ext cx="2880610" cy="31244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65039" y="3150662"/>
            <a:ext cx="2091360" cy="616382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3DDashboard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 rotWithShape="1">
          <a:blip r:embed="rId4"/>
          <a:srcRect l="559" r="82542" b="1437"/>
          <a:stretch/>
        </p:blipFill>
        <p:spPr>
          <a:xfrm>
            <a:off x="7680960" y="2423016"/>
            <a:ext cx="480771" cy="4223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1408020" y="1350273"/>
            <a:ext cx="959429" cy="959429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6766560" y="1922780"/>
            <a:ext cx="914400" cy="731520"/>
          </a:xfrm>
          <a:custGeom>
            <a:avLst/>
            <a:gdLst>
              <a:gd name="connsiteX0" fmla="*/ 0 w 914400"/>
              <a:gd name="connsiteY0" fmla="*/ 0 h 731520"/>
              <a:gd name="connsiteX1" fmla="*/ 0 w 914400"/>
              <a:gd name="connsiteY1" fmla="*/ 731520 h 731520"/>
              <a:gd name="connsiteX2" fmla="*/ 914400 w 914400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31520">
                <a:moveTo>
                  <a:pt x="0" y="0"/>
                </a:moveTo>
                <a:lnTo>
                  <a:pt x="0" y="731520"/>
                </a:lnTo>
                <a:lnTo>
                  <a:pt x="914400" y="731520"/>
                </a:lnTo>
              </a:path>
            </a:pathLst>
          </a:cu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21"/>
          <p:cNvSpPr/>
          <p:nvPr/>
        </p:nvSpPr>
        <p:spPr>
          <a:xfrm>
            <a:off x="7680960" y="2864040"/>
            <a:ext cx="1392670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3DNotification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My Profile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23" y="1351107"/>
            <a:ext cx="3884448" cy="23761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8" y="1351107"/>
            <a:ext cx="3269958" cy="23761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89451" y="3837927"/>
            <a:ext cx="3270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1. </a:t>
            </a:r>
            <a:r>
              <a:rPr lang="ko-KR" altLang="en-US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플랫폼 상단의 </a:t>
            </a:r>
            <a:r>
              <a:rPr lang="en-US" altLang="ko-KR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Me </a:t>
            </a:r>
            <a:r>
              <a:rPr lang="ko-KR" altLang="en-US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메뉴 </a:t>
            </a:r>
            <a:r>
              <a:rPr lang="en-US" altLang="ko-KR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– My Profile </a:t>
            </a:r>
            <a:r>
              <a:rPr lang="ko-KR" altLang="en-US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클릭</a:t>
            </a:r>
            <a:endParaRPr lang="ko-KR" altLang="en-US" sz="12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5623" y="3837926"/>
            <a:ext cx="3884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2. About </a:t>
            </a:r>
            <a:r>
              <a:rPr lang="ko-KR" altLang="en-US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탭으로 이동하여</a:t>
            </a:r>
            <a:r>
              <a:rPr lang="en-US" altLang="ko-KR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 Skills, Languages </a:t>
            </a:r>
            <a:r>
              <a:rPr lang="ko-KR" altLang="en-US" sz="12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등 설정</a:t>
            </a:r>
            <a:endParaRPr lang="ko-KR" altLang="en-US" sz="12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Rectangle 8"/>
          <p:cNvSpPr>
            <a:spLocks noChangeAspect="1"/>
          </p:cNvSpPr>
          <p:nvPr/>
        </p:nvSpPr>
        <p:spPr>
          <a:xfrm>
            <a:off x="2157985" y="1639296"/>
            <a:ext cx="859536" cy="244368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8581589" y="4296728"/>
            <a:ext cx="356909" cy="3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 algn="ctr">
              <a:spcAft>
                <a:spcPts val="600"/>
              </a:spcAft>
              <a:buClr>
                <a:srgbClr val="0F5486"/>
              </a:buClr>
            </a:pPr>
            <a:r>
              <a:rPr lang="en-US" altLang="ko-KR" sz="4500">
                <a:solidFill>
                  <a:srgbClr val="0F5486"/>
                </a:solidFill>
              </a:rPr>
              <a:t>Hands-on</a:t>
            </a:r>
            <a:endParaRPr lang="en-US" altLang="ko-KR" sz="4500" dirty="0">
              <a:solidFill>
                <a:srgbClr val="0F5486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58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961808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Platform</a:t>
            </a:r>
            <a:r>
              <a:rPr lang="ko-KR" altLang="en-US" smtClean="0">
                <a:latin typeface="+mj-lt"/>
              </a:rPr>
              <a:t> </a:t>
            </a:r>
            <a:r>
              <a:rPr lang="ko-KR" altLang="en-US" b="1">
                <a:latin typeface="+mj-lt"/>
              </a:rPr>
              <a:t>기본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UI</a:t>
            </a:r>
            <a:endParaRPr lang="ko-KR" altLang="en-US"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2659911"/>
            <a:ext cx="5231266" cy="389513"/>
          </a:xfrm>
          <a:solidFill>
            <a:srgbClr val="005386"/>
          </a:solidFill>
        </p:spPr>
        <p:txBody>
          <a:bodyPr/>
          <a:lstStyle/>
          <a:p>
            <a:r>
              <a:rPr lang="ko-KR" altLang="en-US" b="1" smtClean="0">
                <a:solidFill>
                  <a:srgbClr val="FFFFFF"/>
                </a:solidFill>
                <a:latin typeface="+mj-lt"/>
              </a:rPr>
              <a:t>플랫폼 서비스 </a:t>
            </a:r>
            <a:r>
              <a:rPr lang="en-US" altLang="ko-KR" b="1" smtClean="0">
                <a:solidFill>
                  <a:srgbClr val="FFFFFF"/>
                </a:solidFill>
                <a:latin typeface="+mj-lt"/>
              </a:rPr>
              <a:t>: 3DDashboard</a:t>
            </a:r>
            <a:endParaRPr lang="ko-KR" altLang="en-US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4056117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/>
              <a:t>플랫폼 서비스 </a:t>
            </a:r>
            <a:r>
              <a:rPr lang="en-US" altLang="ko-KR" b="1"/>
              <a:t>: </a:t>
            </a:r>
            <a:r>
              <a:rPr lang="en-US" altLang="ko-KR" b="1" smtClean="0">
                <a:latin typeface="+mj-lt"/>
              </a:rPr>
              <a:t>3DSwym</a:t>
            </a:r>
            <a:endParaRPr lang="ko-KR" altLang="en-US" b="1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335801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/>
              <a:t>플랫폼 서비스 </a:t>
            </a:r>
            <a:r>
              <a:rPr lang="en-US" altLang="ko-KR" b="1"/>
              <a:t>: </a:t>
            </a:r>
            <a:r>
              <a:rPr lang="en-US" altLang="ko-KR" b="1" smtClean="0">
                <a:latin typeface="+mj-lt"/>
              </a:rPr>
              <a:t>3DSearch</a:t>
            </a:r>
            <a:endParaRPr lang="ko-KR" altLang="en-US" b="1">
              <a:latin typeface="+mj-lt"/>
            </a:endParaRPr>
          </a:p>
        </p:txBody>
      </p:sp>
      <p:sp>
        <p:nvSpPr>
          <p:cNvPr id="18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263705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286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38EF29-5B03-7846-AE65-0A43F05AD9B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200" smtClean="0">
                <a:latin typeface="+mj-lt"/>
                <a:ea typeface="+mj-ea"/>
              </a:rPr>
              <a:t>What is The 3DEXPERIENCE® platform?</a:t>
            </a:r>
            <a:endParaRPr lang="en-US" sz="32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470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1801291"/>
            <a:ext cx="5805364" cy="291791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66056"/>
            <a:ext cx="8499806" cy="369332"/>
          </a:xfrm>
        </p:spPr>
        <p:txBody>
          <a:bodyPr/>
          <a:lstStyle/>
          <a:p>
            <a:r>
              <a:rPr lang="en-US" altLang="ko-KR" b="1"/>
              <a:t>3DDashboard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40220" y="1795419"/>
            <a:ext cx="662533" cy="131847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977640" y="1781063"/>
            <a:ext cx="1433079" cy="164101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46050" y="1658513"/>
            <a:ext cx="954903" cy="369753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Compass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050" y="2777511"/>
            <a:ext cx="954903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Role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023" y="3984017"/>
            <a:ext cx="958957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App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463824" y="2423016"/>
            <a:ext cx="226498" cy="1225735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eft Brace 18"/>
          <p:cNvSpPr/>
          <p:nvPr/>
        </p:nvSpPr>
        <p:spPr>
          <a:xfrm>
            <a:off x="1470891" y="3713521"/>
            <a:ext cx="226498" cy="1011892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87979" y="1017014"/>
            <a:ext cx="3056021" cy="1031634"/>
            <a:chOff x="6087979" y="538004"/>
            <a:chExt cx="3056021" cy="1031634"/>
          </a:xfrm>
        </p:grpSpPr>
        <p:sp>
          <p:nvSpPr>
            <p:cNvPr id="17" name="Rectangle 16"/>
            <p:cNvSpPr/>
            <p:nvPr/>
          </p:nvSpPr>
          <p:spPr>
            <a:xfrm>
              <a:off x="7579474" y="1206530"/>
              <a:ext cx="1462926" cy="363108"/>
            </a:xfrm>
            <a:prstGeom prst="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바로가기메뉴</a:t>
              </a:r>
              <a:endParaRPr lang="ko-KR" altLang="en-US" sz="1400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087979" y="538004"/>
              <a:ext cx="3056021" cy="649934"/>
              <a:chOff x="6087979" y="538004"/>
              <a:chExt cx="3056021" cy="64993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l="16794" b="1437"/>
              <a:stretch/>
            </p:blipFill>
            <p:spPr>
              <a:xfrm>
                <a:off x="6675120" y="765615"/>
                <a:ext cx="2367280" cy="422323"/>
              </a:xfrm>
              <a:prstGeom prst="rect">
                <a:avLst/>
              </a:prstGeom>
            </p:spPr>
          </p:pic>
          <p:sp>
            <p:nvSpPr>
              <p:cNvPr id="21" name="Espace réservé du texte 13">
                <a:extLst>
                  <a:ext uri="{FF2B5EF4-FFF2-40B4-BE49-F238E27FC236}">
                    <a16:creationId xmlns:a16="http://schemas.microsoft.com/office/drawing/2014/main" id="{E094B93A-C6EB-7E4A-AC65-4C7B769B1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979" y="538004"/>
                <a:ext cx="3056021" cy="2746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알림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추가   공유  </a:t>
                </a:r>
                <a:r>
                  <a:rPr lang="ko-KR" altLang="en-US" sz="107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컨텐츠 커뮤니티 도움말</a:t>
                </a:r>
                <a:endParaRPr lang="en-US" sz="107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885955" y="846007"/>
            <a:ext cx="1161789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3DSearch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3133969" y="2013682"/>
            <a:ext cx="4368784" cy="2775320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545" y="1280351"/>
            <a:ext cx="2880610" cy="31244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65039" y="3150662"/>
            <a:ext cx="2091360" cy="616382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3DDashboard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 rotWithShape="1">
          <a:blip r:embed="rId4"/>
          <a:srcRect l="559" r="82542" b="1437"/>
          <a:stretch/>
        </p:blipFill>
        <p:spPr>
          <a:xfrm>
            <a:off x="7680960" y="2423016"/>
            <a:ext cx="480771" cy="4223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1408020" y="1350273"/>
            <a:ext cx="959429" cy="959429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6766560" y="1922780"/>
            <a:ext cx="914400" cy="731520"/>
          </a:xfrm>
          <a:custGeom>
            <a:avLst/>
            <a:gdLst>
              <a:gd name="connsiteX0" fmla="*/ 0 w 914400"/>
              <a:gd name="connsiteY0" fmla="*/ 0 h 731520"/>
              <a:gd name="connsiteX1" fmla="*/ 0 w 914400"/>
              <a:gd name="connsiteY1" fmla="*/ 731520 h 731520"/>
              <a:gd name="connsiteX2" fmla="*/ 914400 w 914400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31520">
                <a:moveTo>
                  <a:pt x="0" y="0"/>
                </a:moveTo>
                <a:lnTo>
                  <a:pt x="0" y="731520"/>
                </a:lnTo>
                <a:lnTo>
                  <a:pt x="914400" y="731520"/>
                </a:lnTo>
              </a:path>
            </a:pathLst>
          </a:cu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21"/>
          <p:cNvSpPr/>
          <p:nvPr/>
        </p:nvSpPr>
        <p:spPr>
          <a:xfrm>
            <a:off x="7680960" y="2864040"/>
            <a:ext cx="1392670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3DNotification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Dashboard</a:t>
            </a:r>
            <a:endParaRPr 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7825" y="1076446"/>
            <a:ext cx="643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005386"/>
                </a:solidFill>
                <a:latin typeface="-apple-system"/>
              </a:rPr>
              <a:t>대시보드 </a:t>
            </a:r>
            <a:r>
              <a:rPr lang="en-US" altLang="ko-KR" sz="1800" b="1" dirty="0" smtClean="0">
                <a:solidFill>
                  <a:srgbClr val="005386"/>
                </a:solidFill>
                <a:latin typeface="-apple-system"/>
              </a:rPr>
              <a:t>= </a:t>
            </a:r>
            <a:r>
              <a:rPr lang="ko-KR" altLang="en-US" sz="1800" b="1" dirty="0" smtClean="0">
                <a:solidFill>
                  <a:srgbClr val="005386"/>
                </a:solidFill>
                <a:latin typeface="-apple-system"/>
              </a:rPr>
              <a:t>계기판</a:t>
            </a:r>
            <a:endParaRPr lang="en-US" altLang="ko-KR" sz="1800" b="1" dirty="0">
              <a:solidFill>
                <a:srgbClr val="005386"/>
              </a:solidFill>
              <a:latin typeface="-apple-system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57825" y="1969217"/>
            <a:ext cx="6432408" cy="2223844"/>
            <a:chOff x="978884" y="1746794"/>
            <a:chExt cx="6432408" cy="2223844"/>
          </a:xfrm>
        </p:grpSpPr>
        <p:pic>
          <p:nvPicPr>
            <p:cNvPr id="3074" name="Picture 2" descr="Amazon.com: Airplane Cockpit / Aircraft Cockpit Cloth Cover Rectangle Mouse  Pad 9.84&quot;x7.87&quot; : Office Products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4391" r="4423" b="5041"/>
            <a:stretch/>
          </p:blipFill>
          <p:spPr bwMode="auto">
            <a:xfrm>
              <a:off x="4620794" y="1746794"/>
              <a:ext cx="2790498" cy="222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black car instrument panel cluster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884" y="1746794"/>
              <a:ext cx="3334098" cy="222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1357825" y="1486968"/>
            <a:ext cx="6432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5386"/>
                </a:solidFill>
                <a:latin typeface="-apple-system"/>
              </a:rPr>
              <a:t>필요한 </a:t>
            </a:r>
            <a:r>
              <a:rPr lang="ko-KR" altLang="en-US" sz="1600" b="1" dirty="0" smtClean="0">
                <a:solidFill>
                  <a:srgbClr val="005386"/>
                </a:solidFill>
                <a:latin typeface="-apple-system"/>
              </a:rPr>
              <a:t>여러가지</a:t>
            </a:r>
            <a:r>
              <a:rPr lang="ko-KR" altLang="en-US" sz="1600" dirty="0" smtClean="0">
                <a:solidFill>
                  <a:srgbClr val="005386"/>
                </a:solidFill>
                <a:latin typeface="-apple-system"/>
              </a:rPr>
              <a:t> 정보를 </a:t>
            </a:r>
            <a:r>
              <a:rPr lang="ko-KR" altLang="en-US" sz="1600" b="1" dirty="0" smtClean="0">
                <a:solidFill>
                  <a:srgbClr val="005386"/>
                </a:solidFill>
                <a:latin typeface="-apple-system"/>
              </a:rPr>
              <a:t>한눈</a:t>
            </a:r>
            <a:r>
              <a:rPr lang="ko-KR" altLang="en-US" sz="1600" dirty="0" smtClean="0">
                <a:solidFill>
                  <a:srgbClr val="005386"/>
                </a:solidFill>
                <a:latin typeface="-apple-system"/>
              </a:rPr>
              <a:t>에 살펴볼 수 있음</a:t>
            </a:r>
            <a:endParaRPr lang="en-US" altLang="ko-KR" sz="1600" dirty="0">
              <a:solidFill>
                <a:srgbClr val="005386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142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EB71B-DE89-402D-9D40-029187D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3DDashboard</a:t>
            </a:r>
            <a:endParaRPr 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18797" y="835772"/>
            <a:ext cx="44304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53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다양한 데이터와 정보를 시각화하고 한 화면에 나열</a:t>
            </a:r>
            <a:endParaRPr lang="en-US" altLang="ko-KR" sz="1600" dirty="0">
              <a:solidFill>
                <a:srgbClr val="00538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18638" y="835772"/>
            <a:ext cx="13171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0053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smtClean="0">
                <a:solidFill>
                  <a:srgbClr val="0053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+  </a:t>
            </a:r>
            <a:r>
              <a:rPr lang="ko-KR" altLang="en-US" sz="1600" b="1" smtClean="0">
                <a:solidFill>
                  <a:srgbClr val="0053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작업 </a:t>
            </a:r>
            <a:r>
              <a:rPr lang="ko-KR" altLang="en-US" sz="1600" b="1" dirty="0" smtClean="0">
                <a:solidFill>
                  <a:srgbClr val="0053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수행</a:t>
            </a:r>
            <a:endParaRPr lang="en-US" altLang="ko-KR" sz="1600" b="1" dirty="0">
              <a:solidFill>
                <a:srgbClr val="00538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04" y="1215516"/>
            <a:ext cx="7053953" cy="34424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38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3DDashboard</a:t>
            </a:r>
            <a:endParaRPr lang="ko-KR" altLang="en-US" b="1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DD0A0078-FEA3-40EC-A685-79A5F924FF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3F158-897E-480F-942D-6D5730935E68}" type="datetime1">
              <a:rPr lang="en-US" smtClean="0"/>
              <a:t>11/9/2022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424" y="1508577"/>
            <a:ext cx="5417069" cy="2532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5811436" y="1204187"/>
            <a:ext cx="2002807" cy="219291"/>
          </a:xfrm>
          <a:prstGeom prst="rect">
            <a:avLst/>
          </a:prstGeom>
          <a:solidFill>
            <a:srgbClr val="005386"/>
          </a:solidFill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ea typeface="맑은 고딕" panose="020B0503020000020004" pitchFamily="50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사용자가 정의한 페이지 </a:t>
            </a:r>
            <a:r>
              <a:rPr lang="en-US" altLang="ko-KR" dirty="0">
                <a:latin typeface="+mn-ea"/>
                <a:ea typeface="+mn-ea"/>
              </a:rPr>
              <a:t>(Tab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65388" y="4143237"/>
            <a:ext cx="1524918" cy="219291"/>
          </a:xfrm>
          <a:prstGeom prst="rect">
            <a:avLst/>
          </a:prstGeom>
          <a:solidFill>
            <a:srgbClr val="005386"/>
          </a:solidFill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ea typeface="맑은 고딕" panose="020B0503020000020004" pitchFamily="50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사용자 업무 화면 구성</a:t>
            </a:r>
          </a:p>
        </p:txBody>
      </p:sp>
      <p:sp>
        <p:nvSpPr>
          <p:cNvPr id="52" name="직사각형 33"/>
          <p:cNvSpPr/>
          <p:nvPr/>
        </p:nvSpPr>
        <p:spPr>
          <a:xfrm>
            <a:off x="4231655" y="4129976"/>
            <a:ext cx="1012176" cy="232552"/>
          </a:xfrm>
          <a:prstGeom prst="rect">
            <a:avLst/>
          </a:prstGeom>
          <a:solidFill>
            <a:srgbClr val="005386"/>
          </a:solidFill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Drag &amp; Drop</a:t>
            </a:r>
            <a:endParaRPr lang="ko-KR" altLang="en-US" sz="105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Freeform 8"/>
          <p:cNvSpPr>
            <a:spLocks/>
          </p:cNvSpPr>
          <p:nvPr/>
        </p:nvSpPr>
        <p:spPr bwMode="auto">
          <a:xfrm rot="16200000" flipH="1">
            <a:off x="4786810" y="3026077"/>
            <a:ext cx="264788" cy="591335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78259" y="1674199"/>
            <a:ext cx="1182010" cy="109646"/>
          </a:xfrm>
          <a:prstGeom prst="rect">
            <a:avLst/>
          </a:prstGeom>
          <a:noFill/>
          <a:ln w="1270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Elbow Connector 5"/>
          <p:cNvCxnSpPr>
            <a:endCxn id="31" idx="1"/>
          </p:cNvCxnSpPr>
          <p:nvPr/>
        </p:nvCxnSpPr>
        <p:spPr>
          <a:xfrm flipV="1">
            <a:off x="5160746" y="1313833"/>
            <a:ext cx="650690" cy="360366"/>
          </a:xfrm>
          <a:prstGeom prst="bentConnector3">
            <a:avLst>
              <a:gd name="adj1" fmla="val 50000"/>
            </a:avLst>
          </a:prstGeom>
          <a:ln w="12700">
            <a:solidFill>
              <a:srgbClr val="E877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6"/>
          <p:cNvSpPr/>
          <p:nvPr/>
        </p:nvSpPr>
        <p:spPr>
          <a:xfrm>
            <a:off x="4101565" y="3288517"/>
            <a:ext cx="723901" cy="270510"/>
          </a:xfrm>
          <a:prstGeom prst="rect">
            <a:avLst/>
          </a:prstGeom>
          <a:noFill/>
          <a:ln w="1270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8286" y="1506882"/>
            <a:ext cx="2736325" cy="598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Role </a:t>
            </a: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기반 </a:t>
            </a: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Widget </a:t>
            </a: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제공으로 </a:t>
            </a: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/>
            </a:r>
            <a:b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</a:b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개인화된 업무 환경 구성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48286" y="2247860"/>
            <a:ext cx="2736325" cy="598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Drag &amp; Drop </a:t>
            </a: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지원으로 </a:t>
            </a: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/>
            </a:r>
            <a:b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</a:b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작업 편의성 강화</a:t>
            </a:r>
            <a:endParaRPr lang="en-US" altLang="ko-KR" sz="140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3ds Ligh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8286" y="2999249"/>
            <a:ext cx="2736325" cy="4444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Popup </a:t>
            </a: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화면 최소화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48286" y="3596975"/>
            <a:ext cx="2736325" cy="4444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통합 업무 환경 지원</a:t>
            </a:r>
          </a:p>
        </p:txBody>
      </p:sp>
    </p:spTree>
    <p:extLst>
      <p:ext uri="{BB962C8B-B14F-4D97-AF65-F5344CB8AC3E}">
        <p14:creationId xmlns:p14="http://schemas.microsoft.com/office/powerpoint/2010/main" val="123530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2" y="1196358"/>
            <a:ext cx="7770947" cy="23515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cap="none"/>
              <a:t>3DDashboard</a:t>
            </a:r>
            <a:r>
              <a:rPr lang="ko-KR" altLang="en-US" b="1" cap="none" smtClean="0"/>
              <a:t> </a:t>
            </a:r>
            <a:r>
              <a:rPr lang="ko-KR" altLang="en-US" b="1" cap="none" dirty="0" smtClean="0"/>
              <a:t>생성</a:t>
            </a:r>
            <a:endParaRPr lang="ko-KR" altLang="en-US" b="1" cap="none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2041323" y="1539949"/>
            <a:ext cx="1929488" cy="1632502"/>
            <a:chOff x="2041323" y="1539949"/>
            <a:chExt cx="1929488" cy="1632502"/>
          </a:xfrm>
        </p:grpSpPr>
        <p:sp>
          <p:nvSpPr>
            <p:cNvPr id="19" name="Oval 16"/>
            <p:cNvSpPr/>
            <p:nvPr/>
          </p:nvSpPr>
          <p:spPr>
            <a:xfrm>
              <a:off x="2041323" y="1539949"/>
              <a:ext cx="254025" cy="255091"/>
            </a:xfrm>
            <a:prstGeom prst="ellipse">
              <a:avLst/>
            </a:prstGeom>
            <a:noFill/>
            <a:ln>
              <a:solidFill>
                <a:srgbClr val="F36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1" name="구부러진 연결선 20"/>
            <p:cNvCxnSpPr/>
            <p:nvPr/>
          </p:nvCxnSpPr>
          <p:spPr>
            <a:xfrm>
              <a:off x="2295348" y="1667494"/>
              <a:ext cx="1675463" cy="1504957"/>
            </a:xfrm>
            <a:prstGeom prst="curvedConnector3">
              <a:avLst/>
            </a:prstGeom>
            <a:ln w="12700">
              <a:solidFill>
                <a:srgbClr val="F36C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811" y="2250685"/>
            <a:ext cx="2733391" cy="23240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92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2" y="1196358"/>
            <a:ext cx="7770947" cy="23515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cap="none"/>
              <a:t>3DDashboard</a:t>
            </a:r>
            <a:r>
              <a:rPr lang="ko-KR" altLang="en-US" b="1" cap="none" smtClean="0"/>
              <a:t> </a:t>
            </a:r>
            <a:r>
              <a:rPr lang="ko-KR" altLang="en-US" b="1" cap="none" dirty="0" smtClean="0"/>
              <a:t>생성</a:t>
            </a:r>
            <a:endParaRPr lang="ko-KR" altLang="en-US" b="1" cap="none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811" y="2250685"/>
            <a:ext cx="2733391" cy="23240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28" name="그룹 27"/>
          <p:cNvGrpSpPr/>
          <p:nvPr/>
        </p:nvGrpSpPr>
        <p:grpSpPr>
          <a:xfrm>
            <a:off x="6704203" y="1195504"/>
            <a:ext cx="1661709" cy="2217225"/>
            <a:chOff x="6704203" y="1195504"/>
            <a:chExt cx="1661709" cy="221722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9427" y="1195504"/>
              <a:ext cx="1066485" cy="847510"/>
            </a:xfrm>
            <a:prstGeom prst="rect">
              <a:avLst/>
            </a:prstGeom>
          </p:spPr>
        </p:pic>
        <p:sp>
          <p:nvSpPr>
            <p:cNvPr id="25" name="Rectangle 26"/>
            <p:cNvSpPr/>
            <p:nvPr/>
          </p:nvSpPr>
          <p:spPr>
            <a:xfrm>
              <a:off x="7424225" y="1594857"/>
              <a:ext cx="643889" cy="182880"/>
            </a:xfrm>
            <a:prstGeom prst="rect">
              <a:avLst/>
            </a:prstGeom>
            <a:noFill/>
            <a:ln w="12700">
              <a:solidFill>
                <a:srgbClr val="E87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구부러진 연결선 13"/>
            <p:cNvCxnSpPr>
              <a:stCxn id="25" idx="1"/>
              <a:endCxn id="18" idx="3"/>
            </p:cNvCxnSpPr>
            <p:nvPr/>
          </p:nvCxnSpPr>
          <p:spPr>
            <a:xfrm rot="10800000" flipV="1">
              <a:off x="6704203" y="1686297"/>
              <a:ext cx="720023" cy="172643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36C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47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11" y="1152899"/>
            <a:ext cx="6914424" cy="34103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84" y="1822936"/>
            <a:ext cx="1715609" cy="27501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cap="none" smtClean="0"/>
              <a:t>3DDashboard</a:t>
            </a:r>
            <a:r>
              <a:rPr lang="ko-KR" altLang="en-US" b="1" cap="none" smtClean="0"/>
              <a:t> 구성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21" name="Rectangle 6"/>
          <p:cNvSpPr/>
          <p:nvPr/>
        </p:nvSpPr>
        <p:spPr>
          <a:xfrm>
            <a:off x="1561494" y="2274077"/>
            <a:ext cx="242539" cy="242539"/>
          </a:xfrm>
          <a:prstGeom prst="rect">
            <a:avLst/>
          </a:prstGeom>
          <a:noFill/>
          <a:ln w="12700">
            <a:solidFill>
              <a:srgbClr val="F36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17"/>
          <p:cNvSpPr/>
          <p:nvPr/>
        </p:nvSpPr>
        <p:spPr>
          <a:xfrm>
            <a:off x="2258029" y="2274077"/>
            <a:ext cx="242539" cy="242539"/>
          </a:xfrm>
          <a:prstGeom prst="rect">
            <a:avLst/>
          </a:prstGeom>
          <a:noFill/>
          <a:ln w="12700">
            <a:solidFill>
              <a:srgbClr val="F36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18"/>
          <p:cNvSpPr/>
          <p:nvPr/>
        </p:nvSpPr>
        <p:spPr>
          <a:xfrm>
            <a:off x="1226867" y="2675243"/>
            <a:ext cx="242539" cy="242539"/>
          </a:xfrm>
          <a:prstGeom prst="rect">
            <a:avLst/>
          </a:prstGeom>
          <a:noFill/>
          <a:ln w="12700">
            <a:solidFill>
              <a:srgbClr val="F36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Curved Connector 9"/>
          <p:cNvCxnSpPr>
            <a:stCxn id="21" idx="0"/>
          </p:cNvCxnSpPr>
          <p:nvPr/>
        </p:nvCxnSpPr>
        <p:spPr>
          <a:xfrm rot="5400000" flipH="1" flipV="1">
            <a:off x="2005346" y="1257587"/>
            <a:ext cx="693909" cy="1339073"/>
          </a:xfrm>
          <a:prstGeom prst="curvedConnector2">
            <a:avLst/>
          </a:prstGeom>
          <a:noFill/>
          <a:ln w="12700">
            <a:solidFill>
              <a:srgbClr val="F36C1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urved Connector 13"/>
          <p:cNvCxnSpPr>
            <a:stCxn id="22" idx="2"/>
          </p:cNvCxnSpPr>
          <p:nvPr/>
        </p:nvCxnSpPr>
        <p:spPr>
          <a:xfrm rot="16200000" flipH="1">
            <a:off x="2322015" y="2573900"/>
            <a:ext cx="757104" cy="642536"/>
          </a:xfrm>
          <a:prstGeom prst="curvedConnector3">
            <a:avLst/>
          </a:prstGeom>
          <a:noFill/>
          <a:ln w="12700">
            <a:solidFill>
              <a:srgbClr val="F36C1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122" y="1974945"/>
            <a:ext cx="718402" cy="553136"/>
          </a:xfrm>
          <a:prstGeom prst="rect">
            <a:avLst/>
          </a:prstGeom>
          <a:ln w="12700">
            <a:solidFill>
              <a:srgbClr val="F36C1E"/>
            </a:solidFill>
          </a:ln>
        </p:spPr>
      </p:pic>
      <p:cxnSp>
        <p:nvCxnSpPr>
          <p:cNvPr id="27" name="Curved Connector 24"/>
          <p:cNvCxnSpPr>
            <a:stCxn id="26" idx="3"/>
          </p:cNvCxnSpPr>
          <p:nvPr/>
        </p:nvCxnSpPr>
        <p:spPr>
          <a:xfrm flipV="1">
            <a:off x="3978524" y="1938508"/>
            <a:ext cx="847060" cy="31300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36C1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6"/>
          <p:cNvSpPr/>
          <p:nvPr/>
        </p:nvSpPr>
        <p:spPr>
          <a:xfrm>
            <a:off x="3005441" y="3439559"/>
            <a:ext cx="172185" cy="195710"/>
          </a:xfrm>
          <a:prstGeom prst="rect">
            <a:avLst/>
          </a:prstGeom>
          <a:noFill/>
          <a:ln>
            <a:solidFill>
              <a:srgbClr val="F36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Curved Connector 27"/>
          <p:cNvCxnSpPr/>
          <p:nvPr/>
        </p:nvCxnSpPr>
        <p:spPr>
          <a:xfrm flipV="1">
            <a:off x="3213919" y="3265848"/>
            <a:ext cx="1639775" cy="250410"/>
          </a:xfrm>
          <a:prstGeom prst="curvedConnector3">
            <a:avLst/>
          </a:prstGeom>
          <a:noFill/>
          <a:ln w="12700">
            <a:solidFill>
              <a:srgbClr val="F36C1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025" y="3265848"/>
            <a:ext cx="465414" cy="347422"/>
          </a:xfrm>
          <a:prstGeom prst="rect">
            <a:avLst/>
          </a:prstGeom>
          <a:ln>
            <a:solidFill>
              <a:srgbClr val="F36C1E"/>
            </a:solidFill>
          </a:ln>
        </p:spPr>
      </p:pic>
      <p:cxnSp>
        <p:nvCxnSpPr>
          <p:cNvPr id="31" name="Curved Connector 31"/>
          <p:cNvCxnSpPr>
            <a:stCxn id="30" idx="1"/>
          </p:cNvCxnSpPr>
          <p:nvPr/>
        </p:nvCxnSpPr>
        <p:spPr>
          <a:xfrm rot="10800000">
            <a:off x="5980657" y="2528081"/>
            <a:ext cx="1112369" cy="911478"/>
          </a:xfrm>
          <a:prstGeom prst="curvedConnector3">
            <a:avLst/>
          </a:prstGeom>
          <a:noFill/>
          <a:ln w="12700">
            <a:solidFill>
              <a:srgbClr val="F36C1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직사각형 5"/>
          <p:cNvSpPr/>
          <p:nvPr/>
        </p:nvSpPr>
        <p:spPr>
          <a:xfrm>
            <a:off x="1813561" y="2440305"/>
            <a:ext cx="64770" cy="8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476987" y="2834919"/>
            <a:ext cx="64770" cy="8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509632" y="2428838"/>
            <a:ext cx="64770" cy="8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cap="none"/>
              <a:t>3DDashboard</a:t>
            </a:r>
            <a:r>
              <a:rPr lang="ko-KR" altLang="en-US" b="1" smtClean="0"/>
              <a:t> 공유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33" y="1240527"/>
            <a:ext cx="2659176" cy="2282655"/>
          </a:xfrm>
          <a:prstGeom prst="rect">
            <a:avLst/>
          </a:prstGeom>
        </p:spPr>
      </p:pic>
      <p:sp>
        <p:nvSpPr>
          <p:cNvPr id="52" name="Rectangle 6"/>
          <p:cNvSpPr/>
          <p:nvPr/>
        </p:nvSpPr>
        <p:spPr>
          <a:xfrm>
            <a:off x="2393208" y="1452448"/>
            <a:ext cx="740365" cy="221119"/>
          </a:xfrm>
          <a:prstGeom prst="rect">
            <a:avLst/>
          </a:prstGeom>
          <a:noFill/>
          <a:ln w="12700">
            <a:solidFill>
              <a:srgbClr val="F36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Curved Connector 9"/>
          <p:cNvCxnSpPr>
            <a:stCxn id="52" idx="3"/>
            <a:endCxn id="14" idx="1"/>
          </p:cNvCxnSpPr>
          <p:nvPr/>
        </p:nvCxnSpPr>
        <p:spPr>
          <a:xfrm>
            <a:off x="3133573" y="1563008"/>
            <a:ext cx="1209657" cy="157602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36C1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30" y="1789469"/>
            <a:ext cx="3669312" cy="269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cap="none"/>
              <a:t>3DDashboard</a:t>
            </a:r>
            <a:r>
              <a:rPr lang="ko-KR" altLang="en-US" b="1" smtClean="0"/>
              <a:t> 공유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33" y="1240527"/>
            <a:ext cx="2659176" cy="2282655"/>
          </a:xfrm>
          <a:prstGeom prst="rect">
            <a:avLst/>
          </a:prstGeom>
        </p:spPr>
      </p:pic>
      <p:sp>
        <p:nvSpPr>
          <p:cNvPr id="52" name="Rectangle 6"/>
          <p:cNvSpPr/>
          <p:nvPr/>
        </p:nvSpPr>
        <p:spPr>
          <a:xfrm>
            <a:off x="2393208" y="2080336"/>
            <a:ext cx="740365" cy="221119"/>
          </a:xfrm>
          <a:prstGeom prst="rect">
            <a:avLst/>
          </a:prstGeom>
          <a:noFill/>
          <a:ln w="12700">
            <a:solidFill>
              <a:srgbClr val="F36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Curved Connector 9"/>
          <p:cNvCxnSpPr>
            <a:stCxn id="52" idx="3"/>
            <a:endCxn id="9" idx="1"/>
          </p:cNvCxnSpPr>
          <p:nvPr/>
        </p:nvCxnSpPr>
        <p:spPr>
          <a:xfrm>
            <a:off x="3133573" y="2190896"/>
            <a:ext cx="867522" cy="1021696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36C1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095" y="1860935"/>
            <a:ext cx="4580494" cy="27033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44437" y="3025584"/>
            <a:ext cx="3437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읽기만 가능</a:t>
            </a:r>
            <a:r>
              <a:rPr lang="en-US" altLang="ko-KR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Widget </a:t>
            </a:r>
            <a:r>
              <a:rPr lang="ko-KR" altLang="en-US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및 </a:t>
            </a:r>
            <a:r>
              <a:rPr lang="en-US" altLang="ko-KR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Tab </a:t>
            </a:r>
            <a:r>
              <a:rPr lang="ko-KR" altLang="en-US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수정 불가능</a:t>
            </a:r>
            <a:endParaRPr lang="ko-KR" altLang="en-US" sz="1100" dirty="0">
              <a:solidFill>
                <a:srgbClr val="F36C1E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44437" y="3255479"/>
            <a:ext cx="3437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Widget </a:t>
            </a:r>
            <a:r>
              <a:rPr lang="ko-KR" altLang="en-US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내 컨텐츠 수정 가능</a:t>
            </a:r>
            <a:r>
              <a:rPr lang="en-US" altLang="ko-KR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lang="ko-KR" altLang="en-US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구조 변경 불가능</a:t>
            </a:r>
            <a:endParaRPr lang="ko-KR" altLang="en-US" sz="1100" dirty="0">
              <a:solidFill>
                <a:srgbClr val="F36C1E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44438" y="3479278"/>
            <a:ext cx="3437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Widget, Tab </a:t>
            </a:r>
            <a:r>
              <a:rPr lang="ko-KR" altLang="en-US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수정 및 대시보드 삭제</a:t>
            </a:r>
            <a:r>
              <a:rPr lang="en-US" altLang="ko-KR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 </a:t>
            </a:r>
            <a:r>
              <a:rPr lang="ko-KR" altLang="en-US" sz="1100" dirty="0" smtClean="0">
                <a:solidFill>
                  <a:srgbClr val="F36C1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멤버 수정 권한</a:t>
            </a:r>
            <a:endParaRPr lang="ko-KR" altLang="en-US" sz="1100" dirty="0">
              <a:solidFill>
                <a:srgbClr val="F36C1E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6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Collaborative </a:t>
            </a:r>
            <a:r>
              <a:rPr lang="en-US" altLang="ko-KR"/>
              <a:t>Business </a:t>
            </a:r>
            <a:r>
              <a:rPr lang="en-US" altLang="ko-KR" smtClean="0"/>
              <a:t>Innovator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313" y="1152763"/>
            <a:ext cx="2844645" cy="3108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6" y="1674271"/>
            <a:ext cx="3520745" cy="199661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563830" y="1417377"/>
            <a:ext cx="5457102" cy="3109787"/>
            <a:chOff x="2436068" y="1919413"/>
            <a:chExt cx="5457102" cy="3109787"/>
          </a:xfrm>
        </p:grpSpPr>
        <p:sp>
          <p:nvSpPr>
            <p:cNvPr id="14" name="Rectangle 13"/>
            <p:cNvSpPr/>
            <p:nvPr/>
          </p:nvSpPr>
          <p:spPr>
            <a:xfrm>
              <a:off x="2436068" y="2433692"/>
              <a:ext cx="1633415" cy="578339"/>
            </a:xfrm>
            <a:prstGeom prst="rect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78047" y="1919413"/>
              <a:ext cx="2915123" cy="3109787"/>
            </a:xfrm>
            <a:prstGeom prst="rect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069483" y="1919415"/>
              <a:ext cx="908564" cy="513784"/>
            </a:xfrm>
            <a:prstGeom prst="line">
              <a:avLst/>
            </a:prstGeom>
            <a:ln w="28575">
              <a:solidFill>
                <a:srgbClr val="005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069483" y="3012031"/>
              <a:ext cx="908564" cy="2017169"/>
            </a:xfrm>
            <a:prstGeom prst="line">
              <a:avLst/>
            </a:prstGeom>
            <a:ln w="28575">
              <a:solidFill>
                <a:srgbClr val="005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79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5" name="w">
            <a:hlinkClick r:id="" action="ppaction://media"/>
          </p:cNvPr>
          <p:cNvPicPr>
            <a:picLocks noGrp="1" noChangeAspect="1"/>
          </p:cNvPicPr>
          <p:nvPr>
            <p:ph sz="quarter" idx="16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97.1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981" cy="5143500"/>
          </a:xfrm>
        </p:spPr>
      </p:pic>
    </p:spTree>
    <p:extLst>
      <p:ext uri="{BB962C8B-B14F-4D97-AF65-F5344CB8AC3E}">
        <p14:creationId xmlns:p14="http://schemas.microsoft.com/office/powerpoint/2010/main" val="5197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Collaborative Business Innovator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graphicFrame>
        <p:nvGraphicFramePr>
          <p:cNvPr id="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856618"/>
              </p:ext>
            </p:extLst>
          </p:nvPr>
        </p:nvGraphicFramePr>
        <p:xfrm>
          <a:off x="382937" y="957692"/>
          <a:ext cx="7536325" cy="3496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902">
                  <a:extLst>
                    <a:ext uri="{9D8B030D-6E8A-4147-A177-3AD203B41FA5}">
                      <a16:colId xmlns:a16="http://schemas.microsoft.com/office/drawing/2014/main" val="3587962379"/>
                    </a:ext>
                  </a:extLst>
                </a:gridCol>
                <a:gridCol w="5722423">
                  <a:extLst>
                    <a:ext uri="{9D8B030D-6E8A-4147-A177-3AD203B41FA5}">
                      <a16:colId xmlns:a16="http://schemas.microsoft.com/office/drawing/2014/main" val="3818568569"/>
                    </a:ext>
                  </a:extLst>
                </a:gridCol>
              </a:tblGrid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Widget</a:t>
                      </a:r>
                      <a:endParaRPr lang="ko-KR" altLang="en-US" sz="1400" b="1" baseline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0F54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Contents</a:t>
                      </a:r>
                      <a:endParaRPr lang="ko-KR" altLang="en-US" sz="1400" b="1" baseline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0F5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977590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3DDashboard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Tab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과 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Widget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으로 구성되어 </a:t>
                      </a: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있습니다</a:t>
                      </a:r>
                      <a:r>
                        <a:rPr lang="en-US" altLang="ko-KR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직접 대시보드를 만들거나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공유된 대시보드에 들어갈 수 있습니다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</a:t>
                      </a:r>
                      <a:endParaRPr lang="ko-KR" altLang="en-US" sz="1100" b="1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919832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3DSwym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커뮤니티 공간으로 일반 포스팅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미디어 및 문서 파일 업로드 및 다운로드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Wiki,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아이디어 관리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질문 등의 기능을 제공합니다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 </a:t>
                      </a:r>
                      <a:endParaRPr lang="ko-KR" altLang="en-US" sz="1100" b="1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16305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3DSwym Content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3DSwym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에 생성된 개별 게시물을 대시보드에 고정시키는 위젯입니다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 </a:t>
                      </a:r>
                      <a:endParaRPr lang="ko-KR" altLang="en-US" sz="1100" b="1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106634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Web Notes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OneNote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와 같이 플랫폼 내에서 사용 가능한 노트 기능입니다</a:t>
                      </a:r>
                      <a:r>
                        <a:rPr lang="en-US" altLang="ko-KR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 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텍스트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및 도표를 추가할 수 있습니다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 </a:t>
                      </a:r>
                      <a:endParaRPr lang="ko-KR" altLang="en-US" sz="1100" b="1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790807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3DDrive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플랫폼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내 클라우드 저장 공간입니다</a:t>
                      </a:r>
                      <a:r>
                        <a:rPr lang="en-US" altLang="ko-KR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 (</a:t>
                      </a: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구글 드라이브</a:t>
                      </a:r>
                      <a:r>
                        <a:rPr lang="en-US" altLang="ko-KR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</a:t>
                      </a: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네이버 클라우드</a:t>
                      </a:r>
                      <a:r>
                        <a:rPr lang="en-US" altLang="ko-KR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</a:t>
                      </a: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드롭박스 등과 유사</a:t>
                      </a:r>
                      <a:r>
                        <a:rPr lang="en-US" altLang="ko-KR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팀원들과 공통의 공간에서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파일을 공유할 </a:t>
                      </a: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때 유용하며</a:t>
                      </a:r>
                      <a:r>
                        <a:rPr lang="en-US" altLang="ko-KR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</a:t>
                      </a:r>
                      <a:r>
                        <a:rPr lang="ko-KR" altLang="en-US" sz="1100" b="1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윈도우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탐색기와도 연동됩니다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 </a:t>
                      </a:r>
                      <a:endParaRPr lang="ko-KR" altLang="en-US" sz="1100" b="1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746630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3DPlay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3D CAD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데이터 및 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PDF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등을 웹에서 조회할 수 있는 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viewer 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위젯입니다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</a:t>
                      </a:r>
                      <a:endParaRPr lang="ko-KR" altLang="en-US" sz="1100" b="1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057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Collaborative Business Innovator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8581589" y="4296728"/>
            <a:ext cx="356909" cy="356909"/>
          </a:xfrm>
          <a:prstGeom prst="rect">
            <a:avLst/>
          </a:prstGeom>
        </p:spPr>
      </p:pic>
      <p:graphicFrame>
        <p:nvGraphicFramePr>
          <p:cNvPr id="1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026984"/>
              </p:ext>
            </p:extLst>
          </p:nvPr>
        </p:nvGraphicFramePr>
        <p:xfrm>
          <a:off x="379292" y="957692"/>
          <a:ext cx="7539970" cy="3496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79">
                  <a:extLst>
                    <a:ext uri="{9D8B030D-6E8A-4147-A177-3AD203B41FA5}">
                      <a16:colId xmlns:a16="http://schemas.microsoft.com/office/drawing/2014/main" val="3587962379"/>
                    </a:ext>
                  </a:extLst>
                </a:gridCol>
                <a:gridCol w="5725191">
                  <a:extLst>
                    <a:ext uri="{9D8B030D-6E8A-4147-A177-3AD203B41FA5}">
                      <a16:colId xmlns:a16="http://schemas.microsoft.com/office/drawing/2014/main" val="3818568569"/>
                    </a:ext>
                  </a:extLst>
                </a:gridCol>
              </a:tblGrid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Widget</a:t>
                      </a:r>
                      <a:endParaRPr lang="ko-KR" altLang="en-US" sz="1400" baseline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0F54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Contents</a:t>
                      </a:r>
                      <a:endParaRPr lang="ko-KR" altLang="en-US" sz="1400" baseline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0F5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977590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Calculator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sz="1100" b="1" kern="1200" baseline="0" dirty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간단한 계산기 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5919832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Feed Reader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100" b="1" kern="1200" baseline="0" dirty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RSS feed</a:t>
                      </a:r>
                      <a:r>
                        <a:rPr lang="ko-KR" sz="1100" b="1" kern="1200" baseline="0" dirty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를 읽고</a:t>
                      </a:r>
                      <a:r>
                        <a:rPr lang="en-US" sz="1100" b="1" kern="1200" baseline="0" dirty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 Indexing</a:t>
                      </a:r>
                      <a:r>
                        <a:rPr lang="ko-KR" sz="1100" b="1" kern="1200" baseline="0" dirty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하여 대시보드 상에서 볼 수 있는 위젯입니다</a:t>
                      </a:r>
                      <a:r>
                        <a:rPr lang="en-US" sz="1100" b="1" kern="1200" baseline="0" dirty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. </a:t>
                      </a:r>
                      <a:endParaRPr lang="ko-KR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6316305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Media Links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kern="1200" baseline="0" dirty="0" err="1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Swym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또는 </a:t>
                      </a:r>
                      <a:r>
                        <a:rPr lang="en-US" altLang="ko-KR" sz="1100" b="1" kern="1200" baseline="0" dirty="0" err="1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Myshare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상의 이미지 파일을 읽어와 위젯으로 보여주고</a:t>
                      </a:r>
                      <a:r>
                        <a:rPr lang="en-US" altLang="ko-KR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, </a:t>
                      </a:r>
                      <a:br>
                        <a:rPr lang="en-US" altLang="ko-KR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</a:br>
                      <a:r>
                        <a:rPr lang="en-US" altLang="ko-KR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URL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링크를 추가하여 이미지 클릭 시 해당 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URL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로 이동할 수 있게 해줍니다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. 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106634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Quick Links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자주 사용하는 링크를 리스트로 관리해주는 위젯입니다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. 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790807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Web Page Reader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일반 웹페이지 링크를 읽어와 플랫폼 내에서 보여주는 </a:t>
                      </a:r>
                      <a:r>
                        <a:rPr lang="ko-KR" altLang="en-US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위젯입니다</a:t>
                      </a:r>
                      <a:r>
                        <a:rPr lang="en-US" altLang="ko-KR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단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포털 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구글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네이버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)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및 일부 웹사이트의 경우 플랫폼에서 접근을 차단할 수 있습니다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. 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746630"/>
                  </a:ext>
                </a:extLst>
              </a:tr>
              <a:tr h="49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Project Planning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다양한 이해관계부서와 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Project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수행 시 사용하는 위젯 </a:t>
                      </a:r>
                      <a:r>
                        <a:rPr lang="ko-KR" altLang="en-US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입니다</a:t>
                      </a:r>
                      <a:r>
                        <a:rPr lang="en-US" altLang="ko-KR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Task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생성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담당자 지정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산출물 업로드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스케쥴 </a:t>
                      </a:r>
                      <a:r>
                        <a:rPr lang="ko-KR" altLang="en-US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모니터링</a:t>
                      </a:r>
                      <a:r>
                        <a:rPr lang="en-US" altLang="ko-KR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등이 가능합니다</a:t>
                      </a:r>
                      <a:r>
                        <a:rPr lang="en-US" altLang="ko-KR" sz="1100" b="1" kern="1200" baseline="0" dirty="0" smtClean="0">
                          <a:solidFill>
                            <a:srgbClr val="000000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+mn-cs"/>
                        </a:rPr>
                        <a:t>. </a:t>
                      </a:r>
                      <a:endParaRPr lang="ko-KR" altLang="en-US" sz="1100" b="1" kern="1200" baseline="0" dirty="0">
                        <a:solidFill>
                          <a:srgbClr val="000000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057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 algn="ctr">
              <a:spcAft>
                <a:spcPts val="600"/>
              </a:spcAft>
              <a:buClr>
                <a:srgbClr val="0F5486"/>
              </a:buClr>
            </a:pPr>
            <a:r>
              <a:rPr lang="en-US" altLang="ko-KR" sz="4500">
                <a:solidFill>
                  <a:srgbClr val="0F5486"/>
                </a:solidFill>
              </a:rPr>
              <a:t>Hands-on</a:t>
            </a:r>
            <a:endParaRPr lang="en-US" altLang="ko-KR" sz="4500" dirty="0">
              <a:solidFill>
                <a:srgbClr val="0F5486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24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961808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Platform</a:t>
            </a:r>
            <a:r>
              <a:rPr lang="ko-KR" altLang="en-US" smtClean="0">
                <a:latin typeface="+mj-lt"/>
              </a:rPr>
              <a:t> </a:t>
            </a:r>
            <a:r>
              <a:rPr lang="ko-KR" altLang="en-US" b="1">
                <a:latin typeface="+mj-lt"/>
              </a:rPr>
              <a:t>기본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UI</a:t>
            </a:r>
            <a:endParaRPr lang="ko-KR" altLang="en-US"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2659911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 smtClean="0">
                <a:latin typeface="+mj-lt"/>
              </a:rPr>
              <a:t>플랫폼 서비스 </a:t>
            </a:r>
            <a:r>
              <a:rPr lang="en-US" altLang="ko-KR" b="1" smtClean="0">
                <a:latin typeface="+mj-lt"/>
              </a:rPr>
              <a:t>: 3DDashboard</a:t>
            </a:r>
            <a:endParaRPr lang="ko-KR" altLang="en-US" b="1"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4056117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/>
              <a:t>플랫폼 서비스 </a:t>
            </a:r>
            <a:r>
              <a:rPr lang="en-US" altLang="ko-KR" b="1"/>
              <a:t>: </a:t>
            </a:r>
            <a:r>
              <a:rPr lang="en-US" altLang="ko-KR" b="1" smtClean="0">
                <a:latin typeface="+mj-lt"/>
              </a:rPr>
              <a:t>3DSwym</a:t>
            </a:r>
            <a:endParaRPr lang="ko-KR" altLang="en-US" b="1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3358014"/>
            <a:ext cx="5231266" cy="389513"/>
          </a:xfrm>
          <a:solidFill>
            <a:srgbClr val="005386"/>
          </a:solidFill>
        </p:spPr>
        <p:txBody>
          <a:bodyPr/>
          <a:lstStyle/>
          <a:p>
            <a:r>
              <a:rPr lang="ko-KR" altLang="en-US" b="1">
                <a:solidFill>
                  <a:srgbClr val="FFFFFF"/>
                </a:solidFill>
              </a:rPr>
              <a:t>플랫폼 서비스 </a:t>
            </a:r>
            <a:r>
              <a:rPr lang="en-US" altLang="ko-KR" b="1">
                <a:solidFill>
                  <a:srgbClr val="FFFFFF"/>
                </a:solidFill>
              </a:rPr>
              <a:t>: </a:t>
            </a:r>
            <a:r>
              <a:rPr lang="en-US" altLang="ko-KR" b="1" smtClean="0">
                <a:solidFill>
                  <a:srgbClr val="FFFFFF"/>
                </a:solidFill>
                <a:latin typeface="+mj-lt"/>
              </a:rPr>
              <a:t>3DSearch</a:t>
            </a:r>
            <a:endParaRPr lang="ko-KR" altLang="en-US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263705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18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1801291"/>
            <a:ext cx="5805364" cy="291791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66056"/>
            <a:ext cx="8499806" cy="369332"/>
          </a:xfrm>
        </p:spPr>
        <p:txBody>
          <a:bodyPr/>
          <a:lstStyle/>
          <a:p>
            <a:r>
              <a:rPr lang="en-US" altLang="ko-KR" b="1"/>
              <a:t>3DSearch</a:t>
            </a:r>
            <a:endParaRPr lang="fr-FR" b="1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40220" y="1795419"/>
            <a:ext cx="662533" cy="131847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977640" y="1781063"/>
            <a:ext cx="1433079" cy="164101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46050" y="1658513"/>
            <a:ext cx="954903" cy="369753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Compass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050" y="2777511"/>
            <a:ext cx="954903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Role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023" y="3984017"/>
            <a:ext cx="958957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App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463824" y="2423016"/>
            <a:ext cx="226498" cy="1225735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eft Brace 18"/>
          <p:cNvSpPr/>
          <p:nvPr/>
        </p:nvSpPr>
        <p:spPr>
          <a:xfrm>
            <a:off x="1470891" y="3713521"/>
            <a:ext cx="226498" cy="1011892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87979" y="1017014"/>
            <a:ext cx="3056021" cy="1031634"/>
            <a:chOff x="6087979" y="538004"/>
            <a:chExt cx="3056021" cy="1031634"/>
          </a:xfrm>
        </p:grpSpPr>
        <p:sp>
          <p:nvSpPr>
            <p:cNvPr id="17" name="Rectangle 16"/>
            <p:cNvSpPr/>
            <p:nvPr/>
          </p:nvSpPr>
          <p:spPr>
            <a:xfrm>
              <a:off x="7579474" y="1206530"/>
              <a:ext cx="1462926" cy="363108"/>
            </a:xfrm>
            <a:prstGeom prst="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바로가기메뉴</a:t>
              </a:r>
              <a:endParaRPr lang="ko-KR" altLang="en-US" sz="1400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087979" y="538004"/>
              <a:ext cx="3056021" cy="649934"/>
              <a:chOff x="6087979" y="538004"/>
              <a:chExt cx="3056021" cy="64993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l="16794" b="1437"/>
              <a:stretch/>
            </p:blipFill>
            <p:spPr>
              <a:xfrm>
                <a:off x="6675120" y="765615"/>
                <a:ext cx="2367280" cy="422323"/>
              </a:xfrm>
              <a:prstGeom prst="rect">
                <a:avLst/>
              </a:prstGeom>
            </p:spPr>
          </p:pic>
          <p:sp>
            <p:nvSpPr>
              <p:cNvPr id="21" name="Espace réservé du texte 13">
                <a:extLst>
                  <a:ext uri="{FF2B5EF4-FFF2-40B4-BE49-F238E27FC236}">
                    <a16:creationId xmlns:a16="http://schemas.microsoft.com/office/drawing/2014/main" id="{E094B93A-C6EB-7E4A-AC65-4C7B769B1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979" y="538004"/>
                <a:ext cx="3056021" cy="2746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알림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추가   공유  </a:t>
                </a:r>
                <a:r>
                  <a:rPr lang="ko-KR" altLang="en-US" sz="107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컨텐츠 커뮤니티 도움말</a:t>
                </a:r>
                <a:endParaRPr lang="en-US" sz="107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885955" y="846007"/>
            <a:ext cx="1161789" cy="365826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3ds Condensed" panose="02000503020000020004" pitchFamily="50" charset="0"/>
              </a:rPr>
              <a:t>3DSearch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3133969" y="2013682"/>
            <a:ext cx="4368784" cy="2775320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545" y="1280351"/>
            <a:ext cx="2880610" cy="31244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65039" y="3150662"/>
            <a:ext cx="2091360" cy="616382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3DDashboard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 rotWithShape="1">
          <a:blip r:embed="rId4"/>
          <a:srcRect l="559" r="82542" b="1437"/>
          <a:stretch/>
        </p:blipFill>
        <p:spPr>
          <a:xfrm>
            <a:off x="7680960" y="2423016"/>
            <a:ext cx="480771" cy="4223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1408020" y="1350273"/>
            <a:ext cx="959429" cy="959429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6766560" y="1922780"/>
            <a:ext cx="914400" cy="731520"/>
          </a:xfrm>
          <a:custGeom>
            <a:avLst/>
            <a:gdLst>
              <a:gd name="connsiteX0" fmla="*/ 0 w 914400"/>
              <a:gd name="connsiteY0" fmla="*/ 0 h 731520"/>
              <a:gd name="connsiteX1" fmla="*/ 0 w 914400"/>
              <a:gd name="connsiteY1" fmla="*/ 731520 h 731520"/>
              <a:gd name="connsiteX2" fmla="*/ 914400 w 914400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31520">
                <a:moveTo>
                  <a:pt x="0" y="0"/>
                </a:moveTo>
                <a:lnTo>
                  <a:pt x="0" y="731520"/>
                </a:lnTo>
                <a:lnTo>
                  <a:pt x="914400" y="731520"/>
                </a:lnTo>
              </a:path>
            </a:pathLst>
          </a:cu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21"/>
          <p:cNvSpPr/>
          <p:nvPr/>
        </p:nvSpPr>
        <p:spPr>
          <a:xfrm>
            <a:off x="7680960" y="2864040"/>
            <a:ext cx="1392670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3DNotification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169" y="1575911"/>
            <a:ext cx="1526661" cy="2733508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31" name="Oval 16"/>
          <p:cNvSpPr/>
          <p:nvPr/>
        </p:nvSpPr>
        <p:spPr>
          <a:xfrm>
            <a:off x="5301485" y="1301408"/>
            <a:ext cx="279428" cy="255091"/>
          </a:xfrm>
          <a:prstGeom prst="ellipse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383340" y="679509"/>
            <a:ext cx="8198685" cy="246221"/>
          </a:xfrm>
        </p:spPr>
        <p:txBody>
          <a:bodyPr/>
          <a:lstStyle/>
          <a:p>
            <a:r>
              <a:rPr lang="en-US" altLang="ko-KR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Search : </a:t>
            </a:r>
            <a:r>
              <a:rPr lang="ko-KR" altLang="en-US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플랫폼 내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기본 검색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398521" y="1554480"/>
            <a:ext cx="6547608" cy="3027594"/>
            <a:chOff x="3077164" y="1536764"/>
            <a:chExt cx="5304623" cy="2428555"/>
          </a:xfrm>
        </p:grpSpPr>
        <p:pic>
          <p:nvPicPr>
            <p:cNvPr id="8" name="그림 개체 틀 26"/>
            <p:cNvPicPr>
              <a:picLocks noChangeAspect="1"/>
            </p:cNvPicPr>
            <p:nvPr/>
          </p:nvPicPr>
          <p:blipFill rotWithShape="1">
            <a:blip r:embed="rId3"/>
            <a:srcRect l="-75" t="4946" r="11064" b="12383"/>
            <a:stretch/>
          </p:blipFill>
          <p:spPr>
            <a:xfrm>
              <a:off x="3077164" y="1536764"/>
              <a:ext cx="5301051" cy="2428555"/>
            </a:xfrm>
            <a:prstGeom prst="rect">
              <a:avLst/>
            </a:prstGeom>
            <a:ln>
              <a:solidFill>
                <a:srgbClr val="E0E2E1"/>
              </a:solidFill>
            </a:ln>
          </p:spPr>
        </p:pic>
        <p:pic>
          <p:nvPicPr>
            <p:cNvPr id="9" name="그림 개체 틀 25"/>
            <p:cNvPicPr>
              <a:picLocks noChangeAspect="1"/>
            </p:cNvPicPr>
            <p:nvPr/>
          </p:nvPicPr>
          <p:blipFill rotWithShape="1">
            <a:blip r:embed="rId4"/>
            <a:srcRect l="25102" t="5398" r="30063"/>
            <a:stretch/>
          </p:blipFill>
          <p:spPr>
            <a:xfrm>
              <a:off x="6029325" y="1539960"/>
              <a:ext cx="2352462" cy="2425359"/>
            </a:xfrm>
            <a:prstGeom prst="rect">
              <a:avLst/>
            </a:prstGeom>
            <a:ln>
              <a:solidFill>
                <a:srgbClr val="E0E2E1"/>
              </a:solidFill>
            </a:ln>
          </p:spPr>
        </p:pic>
      </p:grpSp>
      <p:sp>
        <p:nvSpPr>
          <p:cNvPr id="11" name="Isosceles Triangle 12"/>
          <p:cNvSpPr/>
          <p:nvPr/>
        </p:nvSpPr>
        <p:spPr>
          <a:xfrm rot="5400000">
            <a:off x="1289018" y="2999421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3DSearch – </a:t>
            </a:r>
            <a:r>
              <a:rPr lang="ko-KR" altLang="en-US" b="1" dirty="0" smtClean="0"/>
              <a:t>검색 종류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37" y="1701523"/>
            <a:ext cx="1526661" cy="2733508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82937" y="1704875"/>
            <a:ext cx="1526661" cy="330181"/>
          </a:xfrm>
          <a:prstGeom prst="rect">
            <a:avLst/>
          </a:prstGeom>
          <a:noFill/>
          <a:ln w="19050">
            <a:solidFill>
              <a:srgbClr val="F07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68749" y="1049698"/>
            <a:ext cx="8576079" cy="329557"/>
            <a:chOff x="368749" y="1049698"/>
            <a:chExt cx="8576079" cy="32955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749" y="1049698"/>
              <a:ext cx="8576079" cy="32955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205936" y="1136745"/>
              <a:ext cx="1309997" cy="155463"/>
            </a:xfrm>
            <a:prstGeom prst="rect">
              <a:avLst/>
            </a:prstGeom>
            <a:solidFill>
              <a:srgbClr val="005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3ds" panose="02000503020000020004" pitchFamily="50" charset="0"/>
                </a:rPr>
                <a:t>3DSearch</a:t>
              </a:r>
              <a:endParaRPr lang="ko-KR" altLang="en-US" sz="1200" dirty="0">
                <a:latin typeface="3ds" panose="02000503020000020004" pitchFamily="50" charset="0"/>
              </a:endParaRPr>
            </a:p>
          </p:txBody>
        </p:sp>
        <p:sp>
          <p:nvSpPr>
            <p:cNvPr id="22" name="Oval 16"/>
            <p:cNvSpPr/>
            <p:nvPr/>
          </p:nvSpPr>
          <p:spPr>
            <a:xfrm>
              <a:off x="5625246" y="1081019"/>
              <a:ext cx="279428" cy="255091"/>
            </a:xfrm>
            <a:prstGeom prst="ellipse">
              <a:avLst/>
            </a:prstGeom>
            <a:noFill/>
            <a:ln>
              <a:solidFill>
                <a:srgbClr val="F36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236720" y="1136745"/>
              <a:ext cx="266700" cy="155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1" name="Isosceles Triangle 12"/>
          <p:cNvSpPr/>
          <p:nvPr/>
        </p:nvSpPr>
        <p:spPr>
          <a:xfrm rot="5400000">
            <a:off x="1289018" y="2999421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587"/>
          <a:stretch/>
        </p:blipFill>
        <p:spPr>
          <a:xfrm>
            <a:off x="2404123" y="1507937"/>
            <a:ext cx="6520890" cy="3068738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3DSearch – </a:t>
            </a:r>
            <a:r>
              <a:rPr lang="ko-KR" altLang="en-US" b="1" dirty="0" smtClean="0"/>
              <a:t>검색 종류</a:t>
            </a:r>
            <a:endParaRPr lang="ko-KR" altLang="en-US" b="1" dirty="0"/>
          </a:p>
        </p:txBody>
      </p:sp>
      <p:sp>
        <p:nvSpPr>
          <p:cNvPr id="1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383340" y="679509"/>
            <a:ext cx="8198685" cy="246221"/>
          </a:xfrm>
        </p:spPr>
        <p:txBody>
          <a:bodyPr/>
          <a:lstStyle/>
          <a:p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Search in Current Tab :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현재 대시보드의 탭에 있는 컨텐츠만 검색 </a:t>
            </a:r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(ctrl + f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와 유사한 기능</a:t>
            </a:r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) </a:t>
            </a:r>
            <a:endParaRPr lang="en-US" altLang="ko-KR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7" y="1701523"/>
            <a:ext cx="1526661" cy="2733508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382936" y="2028009"/>
            <a:ext cx="1526661" cy="330181"/>
          </a:xfrm>
          <a:prstGeom prst="rect">
            <a:avLst/>
          </a:prstGeom>
          <a:noFill/>
          <a:ln w="19050">
            <a:solidFill>
              <a:srgbClr val="F07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68749" y="1049698"/>
            <a:ext cx="8576079" cy="329557"/>
            <a:chOff x="368749" y="1049698"/>
            <a:chExt cx="8576079" cy="32955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749" y="1049698"/>
              <a:ext cx="8576079" cy="329557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2205936" y="1136745"/>
              <a:ext cx="1309997" cy="155463"/>
            </a:xfrm>
            <a:prstGeom prst="rect">
              <a:avLst/>
            </a:prstGeom>
            <a:solidFill>
              <a:srgbClr val="005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3ds" panose="02000503020000020004" pitchFamily="50" charset="0"/>
                </a:rPr>
                <a:t>3DSearch</a:t>
              </a:r>
              <a:endParaRPr lang="ko-KR" altLang="en-US" sz="1200" dirty="0">
                <a:latin typeface="3ds" panose="02000503020000020004" pitchFamily="50" charset="0"/>
              </a:endParaRPr>
            </a:p>
          </p:txBody>
        </p:sp>
        <p:sp>
          <p:nvSpPr>
            <p:cNvPr id="26" name="Oval 16"/>
            <p:cNvSpPr/>
            <p:nvPr/>
          </p:nvSpPr>
          <p:spPr>
            <a:xfrm>
              <a:off x="5625246" y="1081019"/>
              <a:ext cx="279428" cy="255091"/>
            </a:xfrm>
            <a:prstGeom prst="ellipse">
              <a:avLst/>
            </a:prstGeom>
            <a:noFill/>
            <a:ln>
              <a:solidFill>
                <a:srgbClr val="F36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236720" y="1136745"/>
              <a:ext cx="266700" cy="155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8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1" name="Isosceles Triangle 12"/>
          <p:cNvSpPr/>
          <p:nvPr/>
        </p:nvSpPr>
        <p:spPr>
          <a:xfrm rot="5400000">
            <a:off x="1289018" y="2999421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3DSearch – </a:t>
            </a:r>
            <a:r>
              <a:rPr lang="ko-KR" altLang="en-US" b="1" dirty="0" smtClean="0"/>
              <a:t>검색 종류</a:t>
            </a:r>
            <a:endParaRPr lang="ko-KR" altLang="en-US" b="1" dirty="0"/>
          </a:p>
        </p:txBody>
      </p:sp>
      <p:sp>
        <p:nvSpPr>
          <p:cNvPr id="1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383340" y="679509"/>
            <a:ext cx="8198685" cy="246221"/>
          </a:xfrm>
        </p:spPr>
        <p:txBody>
          <a:bodyPr/>
          <a:lstStyle/>
          <a:p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Advanced Search :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사전에 정의한 속성에 따라 고급 검색 </a:t>
            </a:r>
            <a:endParaRPr lang="ko-KR" altLang="en-US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7" y="1701523"/>
            <a:ext cx="1526661" cy="2733508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382937" y="2385517"/>
            <a:ext cx="1526661" cy="330181"/>
          </a:xfrm>
          <a:prstGeom prst="rect">
            <a:avLst/>
          </a:prstGeom>
          <a:noFill/>
          <a:ln w="19050">
            <a:solidFill>
              <a:srgbClr val="F07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68749" y="1049698"/>
            <a:ext cx="8576079" cy="329557"/>
            <a:chOff x="368749" y="1049698"/>
            <a:chExt cx="8576079" cy="32955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749" y="1049698"/>
              <a:ext cx="8576079" cy="329557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2205936" y="1136745"/>
              <a:ext cx="1309997" cy="155463"/>
            </a:xfrm>
            <a:prstGeom prst="rect">
              <a:avLst/>
            </a:prstGeom>
            <a:solidFill>
              <a:srgbClr val="005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3ds" panose="02000503020000020004" pitchFamily="50" charset="0"/>
                </a:rPr>
                <a:t>3DSearch</a:t>
              </a:r>
              <a:endParaRPr lang="ko-KR" altLang="en-US" sz="1200" dirty="0">
                <a:latin typeface="3ds" panose="02000503020000020004" pitchFamily="50" charset="0"/>
              </a:endParaRPr>
            </a:p>
          </p:txBody>
        </p:sp>
        <p:sp>
          <p:nvSpPr>
            <p:cNvPr id="25" name="Oval 16"/>
            <p:cNvSpPr/>
            <p:nvPr/>
          </p:nvSpPr>
          <p:spPr>
            <a:xfrm>
              <a:off x="5625246" y="1081019"/>
              <a:ext cx="279428" cy="255091"/>
            </a:xfrm>
            <a:prstGeom prst="ellipse">
              <a:avLst/>
            </a:prstGeom>
            <a:noFill/>
            <a:ln>
              <a:solidFill>
                <a:srgbClr val="F36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36720" y="1136745"/>
              <a:ext cx="266700" cy="155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46" y="1581393"/>
            <a:ext cx="6561491" cy="2960337"/>
          </a:xfrm>
          <a:prstGeom prst="rect">
            <a:avLst/>
          </a:prstGeom>
          <a:ln>
            <a:solidFill>
              <a:srgbClr val="E0E2E1"/>
            </a:solidFill>
          </a:ln>
        </p:spPr>
      </p:pic>
    </p:spTree>
    <p:extLst>
      <p:ext uri="{BB962C8B-B14F-4D97-AF65-F5344CB8AC3E}">
        <p14:creationId xmlns:p14="http://schemas.microsoft.com/office/powerpoint/2010/main" val="29317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1" name="Isosceles Triangle 12"/>
          <p:cNvSpPr/>
          <p:nvPr/>
        </p:nvSpPr>
        <p:spPr>
          <a:xfrm rot="5400000">
            <a:off x="1289018" y="2999421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3DSearch – </a:t>
            </a:r>
            <a:r>
              <a:rPr lang="ko-KR" altLang="en-US" b="1" dirty="0" smtClean="0"/>
              <a:t>검색 종류</a:t>
            </a:r>
            <a:endParaRPr lang="ko-KR" altLang="en-US" b="1" dirty="0"/>
          </a:p>
        </p:txBody>
      </p:sp>
      <p:sp>
        <p:nvSpPr>
          <p:cNvPr id="1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383340" y="679509"/>
            <a:ext cx="8198685" cy="246221"/>
          </a:xfrm>
        </p:spPr>
        <p:txBody>
          <a:bodyPr/>
          <a:lstStyle/>
          <a:p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Last Search Result :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이전 검색 결과 불러오기</a:t>
            </a:r>
            <a:endParaRPr lang="ko-KR" altLang="en-US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6" y="1581393"/>
            <a:ext cx="6561491" cy="2960337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7" y="1701523"/>
            <a:ext cx="1526661" cy="2733508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382936" y="2724346"/>
            <a:ext cx="1526661" cy="330181"/>
          </a:xfrm>
          <a:prstGeom prst="rect">
            <a:avLst/>
          </a:prstGeom>
          <a:noFill/>
          <a:ln w="19050">
            <a:solidFill>
              <a:srgbClr val="F07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68749" y="1049698"/>
            <a:ext cx="8576079" cy="329557"/>
            <a:chOff x="368749" y="1049698"/>
            <a:chExt cx="8576079" cy="32955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749" y="1049698"/>
              <a:ext cx="8576079" cy="329557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2205936" y="1136745"/>
              <a:ext cx="1309997" cy="155463"/>
            </a:xfrm>
            <a:prstGeom prst="rect">
              <a:avLst/>
            </a:prstGeom>
            <a:solidFill>
              <a:srgbClr val="005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3ds" panose="02000503020000020004" pitchFamily="50" charset="0"/>
                </a:rPr>
                <a:t>3DSearch</a:t>
              </a:r>
              <a:endParaRPr lang="ko-KR" altLang="en-US" sz="1200" dirty="0">
                <a:latin typeface="3ds" panose="02000503020000020004" pitchFamily="50" charset="0"/>
              </a:endParaRPr>
            </a:p>
          </p:txBody>
        </p:sp>
        <p:sp>
          <p:nvSpPr>
            <p:cNvPr id="25" name="Oval 16"/>
            <p:cNvSpPr/>
            <p:nvPr/>
          </p:nvSpPr>
          <p:spPr>
            <a:xfrm>
              <a:off x="5625246" y="1081019"/>
              <a:ext cx="279428" cy="255091"/>
            </a:xfrm>
            <a:prstGeom prst="ellipse">
              <a:avLst/>
            </a:prstGeom>
            <a:noFill/>
            <a:ln>
              <a:solidFill>
                <a:srgbClr val="F36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36720" y="1136745"/>
              <a:ext cx="266700" cy="155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76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1" name="Isosceles Triangle 12"/>
          <p:cNvSpPr/>
          <p:nvPr/>
        </p:nvSpPr>
        <p:spPr>
          <a:xfrm rot="5400000">
            <a:off x="1289018" y="2999421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3DSearch – </a:t>
            </a:r>
            <a:r>
              <a:rPr lang="ko-KR" altLang="en-US" b="1" dirty="0" smtClean="0"/>
              <a:t>검색 종류</a:t>
            </a:r>
            <a:endParaRPr lang="ko-KR" altLang="en-US" b="1" dirty="0"/>
          </a:p>
        </p:txBody>
      </p:sp>
      <p:sp>
        <p:nvSpPr>
          <p:cNvPr id="1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383340" y="679509"/>
            <a:ext cx="8198685" cy="246221"/>
          </a:xfrm>
        </p:spPr>
        <p:txBody>
          <a:bodyPr/>
          <a:lstStyle/>
          <a:p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Favorite Searches :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이전에 저장한 즐겨찾기 검색 키워드를 빠르게 검색</a:t>
            </a:r>
            <a:endParaRPr lang="ko-KR" altLang="en-US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7" y="1701523"/>
            <a:ext cx="1526661" cy="2733508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382936" y="3060719"/>
            <a:ext cx="1526661" cy="330181"/>
          </a:xfrm>
          <a:prstGeom prst="rect">
            <a:avLst/>
          </a:prstGeom>
          <a:noFill/>
          <a:ln w="19050">
            <a:solidFill>
              <a:srgbClr val="F07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59" y="1537482"/>
            <a:ext cx="6510569" cy="2218535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45749"/>
          <a:stretch/>
        </p:blipFill>
        <p:spPr>
          <a:xfrm>
            <a:off x="3364699" y="3914244"/>
            <a:ext cx="3744762" cy="916454"/>
          </a:xfrm>
          <a:prstGeom prst="rect">
            <a:avLst/>
          </a:prstGeom>
          <a:ln>
            <a:solidFill>
              <a:srgbClr val="E0E2E1"/>
            </a:solidFill>
          </a:ln>
        </p:spPr>
      </p:pic>
      <p:cxnSp>
        <p:nvCxnSpPr>
          <p:cNvPr id="18" name="직선 화살표 연결선 17"/>
          <p:cNvCxnSpPr>
            <a:endCxn id="15" idx="0"/>
          </p:cNvCxnSpPr>
          <p:nvPr/>
        </p:nvCxnSpPr>
        <p:spPr>
          <a:xfrm>
            <a:off x="5237080" y="3390900"/>
            <a:ext cx="0" cy="523344"/>
          </a:xfrm>
          <a:prstGeom prst="straightConnector1">
            <a:avLst/>
          </a:prstGeom>
          <a:ln>
            <a:solidFill>
              <a:srgbClr val="F36C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368749" y="1049698"/>
            <a:ext cx="8576079" cy="329557"/>
            <a:chOff x="368749" y="1049698"/>
            <a:chExt cx="8576079" cy="32955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749" y="1049698"/>
              <a:ext cx="8576079" cy="329557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2205936" y="1136745"/>
              <a:ext cx="1309997" cy="155463"/>
            </a:xfrm>
            <a:prstGeom prst="rect">
              <a:avLst/>
            </a:prstGeom>
            <a:solidFill>
              <a:srgbClr val="005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3ds" panose="02000503020000020004" pitchFamily="50" charset="0"/>
                </a:rPr>
                <a:t>3DSearch</a:t>
              </a:r>
              <a:endParaRPr lang="ko-KR" altLang="en-US" sz="1200" dirty="0">
                <a:latin typeface="3ds" panose="02000503020000020004" pitchFamily="50" charset="0"/>
              </a:endParaRPr>
            </a:p>
          </p:txBody>
        </p:sp>
        <p:sp>
          <p:nvSpPr>
            <p:cNvPr id="25" name="Oval 16"/>
            <p:cNvSpPr/>
            <p:nvPr/>
          </p:nvSpPr>
          <p:spPr>
            <a:xfrm>
              <a:off x="5625246" y="1081019"/>
              <a:ext cx="279428" cy="255091"/>
            </a:xfrm>
            <a:prstGeom prst="ellipse">
              <a:avLst/>
            </a:prstGeom>
            <a:noFill/>
            <a:ln>
              <a:solidFill>
                <a:srgbClr val="F36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36720" y="1136745"/>
              <a:ext cx="266700" cy="155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0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961808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Platform</a:t>
            </a:r>
            <a:r>
              <a:rPr lang="ko-KR" altLang="en-US" smtClean="0">
                <a:latin typeface="+mj-lt"/>
              </a:rPr>
              <a:t> </a:t>
            </a:r>
            <a:r>
              <a:rPr lang="ko-KR" altLang="en-US" b="1">
                <a:latin typeface="+mj-lt"/>
              </a:rPr>
              <a:t>기본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UI</a:t>
            </a:r>
            <a:endParaRPr lang="ko-KR" altLang="en-US"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2659911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 smtClean="0">
                <a:latin typeface="+mj-lt"/>
              </a:rPr>
              <a:t>플랫폼 서비스 </a:t>
            </a:r>
            <a:r>
              <a:rPr lang="en-US" altLang="ko-KR" b="1" smtClean="0">
                <a:latin typeface="+mj-lt"/>
              </a:rPr>
              <a:t>: 3DDashboard</a:t>
            </a:r>
            <a:endParaRPr lang="ko-KR" altLang="en-US" b="1"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4056117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/>
              <a:t>플랫폼 서비스 </a:t>
            </a:r>
            <a:r>
              <a:rPr lang="en-US" altLang="ko-KR" b="1"/>
              <a:t>: </a:t>
            </a:r>
            <a:r>
              <a:rPr lang="en-US" altLang="ko-KR" b="1" smtClean="0">
                <a:latin typeface="+mj-lt"/>
              </a:rPr>
              <a:t>3DSwym</a:t>
            </a:r>
            <a:endParaRPr lang="ko-KR" altLang="en-US" b="1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335801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/>
              <a:t>플랫폼 서비스 </a:t>
            </a:r>
            <a:r>
              <a:rPr lang="en-US" altLang="ko-KR" b="1"/>
              <a:t>: </a:t>
            </a:r>
            <a:r>
              <a:rPr lang="en-US" altLang="ko-KR" b="1" smtClean="0">
                <a:latin typeface="+mj-lt"/>
              </a:rPr>
              <a:t>3DSearch</a:t>
            </a:r>
            <a:endParaRPr lang="ko-KR" altLang="en-US" b="1">
              <a:latin typeface="+mj-lt"/>
            </a:endParaRPr>
          </a:p>
        </p:txBody>
      </p:sp>
      <p:sp>
        <p:nvSpPr>
          <p:cNvPr id="18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263705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873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1" name="Isosceles Triangle 12"/>
          <p:cNvSpPr/>
          <p:nvPr/>
        </p:nvSpPr>
        <p:spPr>
          <a:xfrm rot="5400000">
            <a:off x="1289018" y="2999421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3DSearch – </a:t>
            </a:r>
            <a:r>
              <a:rPr lang="ko-KR" altLang="en-US" b="1" dirty="0" smtClean="0"/>
              <a:t>검색 종류</a:t>
            </a:r>
            <a:endParaRPr lang="ko-KR" altLang="en-US" b="1" dirty="0"/>
          </a:p>
        </p:txBody>
      </p:sp>
      <p:sp>
        <p:nvSpPr>
          <p:cNvPr id="1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383340" y="679509"/>
            <a:ext cx="8198685" cy="246221"/>
          </a:xfrm>
        </p:spPr>
        <p:txBody>
          <a:bodyPr/>
          <a:lstStyle/>
          <a:p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My Content :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플랫폼 내에 본인이 생성한 모든 컨텐츠 검색</a:t>
            </a:r>
            <a:endParaRPr lang="ko-KR" altLang="en-US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7" y="1701523"/>
            <a:ext cx="1526661" cy="2733508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382937" y="3420221"/>
            <a:ext cx="1526661" cy="330181"/>
          </a:xfrm>
          <a:prstGeom prst="rect">
            <a:avLst/>
          </a:prstGeom>
          <a:noFill/>
          <a:ln w="19050">
            <a:solidFill>
              <a:srgbClr val="F07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1242"/>
          <a:stretch/>
        </p:blipFill>
        <p:spPr>
          <a:xfrm>
            <a:off x="2371295" y="1608247"/>
            <a:ext cx="6541437" cy="2933616"/>
          </a:xfrm>
          <a:prstGeom prst="rect">
            <a:avLst/>
          </a:prstGeom>
          <a:ln>
            <a:solidFill>
              <a:srgbClr val="E0E2E1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368749" y="1049698"/>
            <a:ext cx="8576079" cy="329557"/>
            <a:chOff x="368749" y="1049698"/>
            <a:chExt cx="8576079" cy="32955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749" y="1049698"/>
              <a:ext cx="8576079" cy="329557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2205936" y="1136745"/>
              <a:ext cx="1309997" cy="155463"/>
            </a:xfrm>
            <a:prstGeom prst="rect">
              <a:avLst/>
            </a:prstGeom>
            <a:solidFill>
              <a:srgbClr val="005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3ds" panose="02000503020000020004" pitchFamily="50" charset="0"/>
                </a:rPr>
                <a:t>3DSearch</a:t>
              </a:r>
              <a:endParaRPr lang="ko-KR" altLang="en-US" sz="1200" dirty="0">
                <a:latin typeface="3ds" panose="02000503020000020004" pitchFamily="50" charset="0"/>
              </a:endParaRPr>
            </a:p>
          </p:txBody>
        </p:sp>
        <p:sp>
          <p:nvSpPr>
            <p:cNvPr id="26" name="Oval 16"/>
            <p:cNvSpPr/>
            <p:nvPr/>
          </p:nvSpPr>
          <p:spPr>
            <a:xfrm>
              <a:off x="5625246" y="1081019"/>
              <a:ext cx="279428" cy="255091"/>
            </a:xfrm>
            <a:prstGeom prst="ellipse">
              <a:avLst/>
            </a:prstGeom>
            <a:noFill/>
            <a:ln>
              <a:solidFill>
                <a:srgbClr val="F36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236720" y="1136745"/>
              <a:ext cx="266700" cy="155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13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1" name="Isosceles Triangle 12"/>
          <p:cNvSpPr/>
          <p:nvPr/>
        </p:nvSpPr>
        <p:spPr>
          <a:xfrm rot="5400000">
            <a:off x="1289018" y="2999421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3DSearch – </a:t>
            </a:r>
            <a:r>
              <a:rPr lang="ko-KR" altLang="en-US" b="1" dirty="0" smtClean="0"/>
              <a:t>검색 종류</a:t>
            </a:r>
            <a:endParaRPr lang="ko-KR" altLang="en-US" b="1" dirty="0"/>
          </a:p>
        </p:txBody>
      </p:sp>
      <p:sp>
        <p:nvSpPr>
          <p:cNvPr id="1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383340" y="679509"/>
            <a:ext cx="8198685" cy="246221"/>
          </a:xfrm>
        </p:spPr>
        <p:txBody>
          <a:bodyPr/>
          <a:lstStyle/>
          <a:p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Help On Type Shortcuts : Type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검색을 통해 원하는 </a:t>
            </a:r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Type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에서만 검색 </a:t>
            </a:r>
            <a:endParaRPr lang="ko-KR" altLang="en-US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7" y="1701523"/>
            <a:ext cx="1526661" cy="2733508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382937" y="3784619"/>
            <a:ext cx="1526661" cy="330181"/>
          </a:xfrm>
          <a:prstGeom prst="rect">
            <a:avLst/>
          </a:prstGeom>
          <a:noFill/>
          <a:ln w="19050">
            <a:solidFill>
              <a:srgbClr val="F07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23" y="1542392"/>
            <a:ext cx="2655034" cy="2996132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-1" r="33167" b="13854"/>
          <a:stretch/>
        </p:blipFill>
        <p:spPr>
          <a:xfrm>
            <a:off x="5060697" y="1552909"/>
            <a:ext cx="3960323" cy="2997624"/>
          </a:xfrm>
          <a:prstGeom prst="rect">
            <a:avLst/>
          </a:prstGeom>
          <a:ln>
            <a:solidFill>
              <a:srgbClr val="E0E2E1"/>
            </a:solidFill>
          </a:ln>
        </p:spPr>
      </p:pic>
      <p:grpSp>
        <p:nvGrpSpPr>
          <p:cNvPr id="26" name="그룹 25"/>
          <p:cNvGrpSpPr/>
          <p:nvPr/>
        </p:nvGrpSpPr>
        <p:grpSpPr>
          <a:xfrm>
            <a:off x="368749" y="1049698"/>
            <a:ext cx="8576079" cy="329557"/>
            <a:chOff x="368749" y="1049698"/>
            <a:chExt cx="8576079" cy="32955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749" y="1049698"/>
              <a:ext cx="8576079" cy="32955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05936" y="1136745"/>
              <a:ext cx="1309997" cy="155463"/>
            </a:xfrm>
            <a:prstGeom prst="rect">
              <a:avLst/>
            </a:prstGeom>
            <a:solidFill>
              <a:srgbClr val="005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3ds" panose="02000503020000020004" pitchFamily="50" charset="0"/>
                </a:rPr>
                <a:t>3DSearch</a:t>
              </a:r>
              <a:endParaRPr lang="ko-KR" altLang="en-US" sz="1200" dirty="0">
                <a:latin typeface="3ds" panose="02000503020000020004" pitchFamily="50" charset="0"/>
              </a:endParaRPr>
            </a:p>
          </p:txBody>
        </p:sp>
        <p:sp>
          <p:nvSpPr>
            <p:cNvPr id="29" name="Oval 16"/>
            <p:cNvSpPr/>
            <p:nvPr/>
          </p:nvSpPr>
          <p:spPr>
            <a:xfrm>
              <a:off x="5625246" y="1081019"/>
              <a:ext cx="279428" cy="255091"/>
            </a:xfrm>
            <a:prstGeom prst="ellipse">
              <a:avLst/>
            </a:prstGeom>
            <a:noFill/>
            <a:ln>
              <a:solidFill>
                <a:srgbClr val="F36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236720" y="1136745"/>
              <a:ext cx="266700" cy="155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11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3DSearch </a:t>
            </a:r>
            <a:r>
              <a:rPr lang="en-US" altLang="ko-KR" b="1" smtClean="0"/>
              <a:t>– 6WTags</a:t>
            </a:r>
            <a:endParaRPr lang="ko-KR" altLang="en-US" b="1" dirty="0"/>
          </a:p>
        </p:txBody>
      </p:sp>
      <p:sp>
        <p:nvSpPr>
          <p:cNvPr id="1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383340" y="679509"/>
            <a:ext cx="8198685" cy="246221"/>
          </a:xfrm>
        </p:spPr>
        <p:txBody>
          <a:bodyPr/>
          <a:lstStyle/>
          <a:p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육하원칙을 기반으로 검색 결과 내 필터링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지원</a:t>
            </a:r>
            <a:endParaRPr lang="ko-KR" altLang="en-US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5" name="Picture 26"/>
          <p:cNvPicPr>
            <a:picLocks noChangeAspect="1"/>
          </p:cNvPicPr>
          <p:nvPr/>
        </p:nvPicPr>
        <p:blipFill rotWithShape="1">
          <a:blip r:embed="rId2"/>
          <a:srcRect b="6024"/>
          <a:stretch/>
        </p:blipFill>
        <p:spPr>
          <a:xfrm>
            <a:off x="3294850" y="2994697"/>
            <a:ext cx="2722315" cy="1607783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6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0" y="2994697"/>
            <a:ext cx="2717592" cy="1621324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8" name="Picture 6"/>
          <p:cNvPicPr>
            <a:picLocks noChangeAspect="1"/>
          </p:cNvPicPr>
          <p:nvPr/>
        </p:nvPicPr>
        <p:blipFill rotWithShape="1">
          <a:blip r:embed="rId4"/>
          <a:srcRect t="-1" b="2205"/>
          <a:stretch/>
        </p:blipFill>
        <p:spPr>
          <a:xfrm>
            <a:off x="413429" y="1024844"/>
            <a:ext cx="2707725" cy="1878375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23" name="Picture 9"/>
          <p:cNvPicPr>
            <a:picLocks noChangeAspect="1"/>
          </p:cNvPicPr>
          <p:nvPr/>
        </p:nvPicPr>
        <p:blipFill rotWithShape="1">
          <a:blip r:embed="rId5"/>
          <a:srcRect b="259"/>
          <a:stretch/>
        </p:blipFill>
        <p:spPr>
          <a:xfrm>
            <a:off x="3294850" y="1021105"/>
            <a:ext cx="2712444" cy="1859255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24" name="Picture 8"/>
          <p:cNvPicPr>
            <a:picLocks noChangeAspect="1"/>
          </p:cNvPicPr>
          <p:nvPr/>
        </p:nvPicPr>
        <p:blipFill rotWithShape="1">
          <a:blip r:embed="rId6"/>
          <a:srcRect b="13104"/>
          <a:stretch/>
        </p:blipFill>
        <p:spPr>
          <a:xfrm>
            <a:off x="413429" y="2994697"/>
            <a:ext cx="2712444" cy="1615415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183033" y="1021105"/>
            <a:ext cx="19810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Type, Unit </a:t>
            </a:r>
            <a:r>
              <a:rPr lang="ko-KR" altLang="en-US" sz="1000" b="1" dirty="0" smtClean="0"/>
              <a:t>등의 </a:t>
            </a:r>
            <a:r>
              <a:rPr lang="en-US" altLang="ko-KR" sz="1000" b="1" dirty="0" smtClean="0"/>
              <a:t>object </a:t>
            </a:r>
            <a:r>
              <a:rPr lang="ko-KR" altLang="en-US" sz="1000" b="1" dirty="0" smtClean="0"/>
              <a:t>정보 분류</a:t>
            </a:r>
            <a:endParaRPr lang="ko-KR" altLang="en-US" sz="1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054821" y="1021105"/>
            <a:ext cx="19810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smtClean="0"/>
              <a:t>부서 </a:t>
            </a:r>
            <a:r>
              <a:rPr lang="ko-KR" altLang="en-US" sz="1000" b="1" dirty="0" smtClean="0"/>
              <a:t>등 정보의 관리 위치 분류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183033" y="2994697"/>
            <a:ext cx="19810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생성일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결재일 등의 기간 분류</a:t>
            </a:r>
            <a:endParaRPr lang="ko-KR" alt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907637" y="3017443"/>
            <a:ext cx="19810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데이터 생성 원인의 정보 분류</a:t>
            </a:r>
            <a:endParaRPr lang="ko-KR" altLang="en-US" sz="1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054821" y="3025063"/>
            <a:ext cx="19810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데이터 처리 방법의 정보 분류</a:t>
            </a:r>
            <a:endParaRPr lang="ko-KR" altLang="en-US" sz="1000" b="1" dirty="0"/>
          </a:p>
        </p:txBody>
      </p:sp>
      <p:pic>
        <p:nvPicPr>
          <p:cNvPr id="26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332" y="514228"/>
            <a:ext cx="2880610" cy="312447"/>
          </a:xfrm>
          <a:prstGeom prst="rect">
            <a:avLst/>
          </a:prstGeom>
        </p:spPr>
      </p:pic>
      <p:sp>
        <p:nvSpPr>
          <p:cNvPr id="27" name="Oval 16"/>
          <p:cNvSpPr/>
          <p:nvPr/>
        </p:nvSpPr>
        <p:spPr>
          <a:xfrm>
            <a:off x="8045842" y="542905"/>
            <a:ext cx="279428" cy="255091"/>
          </a:xfrm>
          <a:prstGeom prst="ellipse">
            <a:avLst/>
          </a:prstGeom>
          <a:noFill/>
          <a:ln>
            <a:solidFill>
              <a:srgbClr val="F36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0990" y="1012503"/>
            <a:ext cx="2728196" cy="1867062"/>
          </a:xfrm>
          <a:prstGeom prst="rect">
            <a:avLst/>
          </a:prstGeom>
          <a:ln>
            <a:solidFill>
              <a:srgbClr val="E0E2E1"/>
            </a:solidFill>
          </a:ln>
        </p:spPr>
      </p:pic>
    </p:spTree>
    <p:extLst>
      <p:ext uri="{BB962C8B-B14F-4D97-AF65-F5344CB8AC3E}">
        <p14:creationId xmlns:p14="http://schemas.microsoft.com/office/powerpoint/2010/main" val="149587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961808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Platform</a:t>
            </a:r>
            <a:r>
              <a:rPr lang="ko-KR" altLang="en-US" smtClean="0">
                <a:latin typeface="+mj-lt"/>
              </a:rPr>
              <a:t> </a:t>
            </a:r>
            <a:r>
              <a:rPr lang="ko-KR" altLang="en-US" b="1">
                <a:latin typeface="+mj-lt"/>
              </a:rPr>
              <a:t>기본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UI</a:t>
            </a:r>
            <a:endParaRPr lang="ko-KR" altLang="en-US"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2659911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 smtClean="0">
                <a:latin typeface="+mj-lt"/>
              </a:rPr>
              <a:t>플랫폼 서비스 </a:t>
            </a:r>
            <a:r>
              <a:rPr lang="en-US" altLang="ko-KR" b="1" smtClean="0">
                <a:latin typeface="+mj-lt"/>
              </a:rPr>
              <a:t>: 3DDashboard</a:t>
            </a:r>
            <a:endParaRPr lang="ko-KR" altLang="en-US" b="1"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4056117"/>
            <a:ext cx="5231266" cy="389513"/>
          </a:xfrm>
          <a:solidFill>
            <a:srgbClr val="005386"/>
          </a:solidFill>
        </p:spPr>
        <p:txBody>
          <a:bodyPr/>
          <a:lstStyle/>
          <a:p>
            <a:r>
              <a:rPr lang="ko-KR" altLang="en-US" b="1">
                <a:solidFill>
                  <a:srgbClr val="FFFFFF"/>
                </a:solidFill>
              </a:rPr>
              <a:t>플랫폼 서비스 </a:t>
            </a:r>
            <a:r>
              <a:rPr lang="en-US" altLang="ko-KR" b="1">
                <a:solidFill>
                  <a:srgbClr val="FFFFFF"/>
                </a:solidFill>
              </a:rPr>
              <a:t>: </a:t>
            </a:r>
            <a:r>
              <a:rPr lang="en-US" altLang="ko-KR" b="1" smtClean="0">
                <a:solidFill>
                  <a:srgbClr val="FFFFFF"/>
                </a:solidFill>
                <a:latin typeface="+mj-lt"/>
              </a:rPr>
              <a:t>3DSwym</a:t>
            </a:r>
            <a:endParaRPr lang="ko-KR" altLang="en-US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335801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/>
              <a:t>플랫폼 서비스 </a:t>
            </a:r>
            <a:r>
              <a:rPr lang="en-US" altLang="ko-KR" b="1"/>
              <a:t>: </a:t>
            </a:r>
            <a:r>
              <a:rPr lang="en-US" altLang="ko-KR" b="1" smtClean="0">
                <a:latin typeface="+mj-lt"/>
              </a:rPr>
              <a:t>3DSearch</a:t>
            </a:r>
            <a:endParaRPr lang="ko-KR" altLang="en-US" b="1">
              <a:latin typeface="+mj-lt"/>
            </a:endParaRPr>
          </a:p>
        </p:txBody>
      </p:sp>
      <p:sp>
        <p:nvSpPr>
          <p:cNvPr id="18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263705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94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606" y="203964"/>
            <a:ext cx="1159661" cy="737966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3DSwym (See What You Mean)</a:t>
            </a:r>
            <a:endParaRPr lang="ko-KR" alt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cxnSp>
        <p:nvCxnSpPr>
          <p:cNvPr id="11" name="Straight Connector 29"/>
          <p:cNvCxnSpPr>
            <a:stCxn id="15" idx="3"/>
            <a:endCxn id="18" idx="1"/>
          </p:cNvCxnSpPr>
          <p:nvPr/>
        </p:nvCxnSpPr>
        <p:spPr>
          <a:xfrm>
            <a:off x="3541068" y="1282772"/>
            <a:ext cx="22929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4" y="1827950"/>
            <a:ext cx="4208448" cy="2372194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011" y="1827950"/>
            <a:ext cx="4237004" cy="2372194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4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959" y="906763"/>
            <a:ext cx="632515" cy="8230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ounded Rectangle 14"/>
          <p:cNvSpPr/>
          <p:nvPr/>
        </p:nvSpPr>
        <p:spPr>
          <a:xfrm>
            <a:off x="1433188" y="1116832"/>
            <a:ext cx="2107880" cy="3318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+mj-lt"/>
                <a:ea typeface="+mj-ea"/>
                <a:cs typeface="3ds Light"/>
              </a:rPr>
              <a:t>COMMUNITIES</a:t>
            </a:r>
            <a:endParaRPr lang="ko-KR" altLang="en-US" sz="1500" dirty="0">
              <a:solidFill>
                <a:schemeClr val="bg1"/>
              </a:solidFill>
              <a:latin typeface="+mj-lt"/>
              <a:ea typeface="+mj-ea"/>
              <a:cs typeface="3ds Light"/>
            </a:endParaRPr>
          </a:p>
        </p:txBody>
      </p:sp>
      <p:sp>
        <p:nvSpPr>
          <p:cNvPr id="18" name="Rounded Rectangle 18"/>
          <p:cNvSpPr/>
          <p:nvPr/>
        </p:nvSpPr>
        <p:spPr>
          <a:xfrm>
            <a:off x="5834024" y="1116832"/>
            <a:ext cx="2107880" cy="3318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+mj-lt"/>
                <a:ea typeface="+mj-ea"/>
                <a:cs typeface="3ds Light"/>
              </a:rPr>
              <a:t>CONVERSATIONS</a:t>
            </a:r>
            <a:endParaRPr lang="ko-KR" altLang="en-US" sz="1500" dirty="0">
              <a:solidFill>
                <a:schemeClr val="bg1"/>
              </a:solidFill>
              <a:latin typeface="+mj-lt"/>
              <a:ea typeface="+mj-ea"/>
              <a:cs typeface="3ds Light"/>
            </a:endParaRPr>
          </a:p>
        </p:txBody>
      </p:sp>
      <p:sp>
        <p:nvSpPr>
          <p:cNvPr id="21" name="Rectangle 23"/>
          <p:cNvSpPr/>
          <p:nvPr/>
        </p:nvSpPr>
        <p:spPr>
          <a:xfrm>
            <a:off x="1505712" y="2084832"/>
            <a:ext cx="1993392" cy="2115312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5"/>
          <p:cNvSpPr/>
          <p:nvPr/>
        </p:nvSpPr>
        <p:spPr>
          <a:xfrm>
            <a:off x="2283950" y="3837597"/>
            <a:ext cx="1158240" cy="243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smtClean="0">
                <a:latin typeface="+mj-lt"/>
              </a:rPr>
              <a:t>Post Feed</a:t>
            </a:r>
            <a:endParaRPr lang="ko-KR" altLang="en-US" sz="1200" b="1" i="1" dirty="0">
              <a:latin typeface="+mj-lt"/>
            </a:endParaRPr>
          </a:p>
        </p:txBody>
      </p:sp>
      <p:sp>
        <p:nvSpPr>
          <p:cNvPr id="23" name="Rectangle 26"/>
          <p:cNvSpPr/>
          <p:nvPr/>
        </p:nvSpPr>
        <p:spPr>
          <a:xfrm>
            <a:off x="453687" y="2625470"/>
            <a:ext cx="869145" cy="1574674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7"/>
          <p:cNvSpPr/>
          <p:nvPr/>
        </p:nvSpPr>
        <p:spPr>
          <a:xfrm>
            <a:off x="394408" y="3142488"/>
            <a:ext cx="987701" cy="378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smtClean="0">
                <a:latin typeface="+mj-lt"/>
                <a:ea typeface="+mj-ea"/>
              </a:rPr>
              <a:t>Community Group</a:t>
            </a:r>
            <a:endParaRPr lang="ko-KR" altLang="en-US" sz="1200" b="1" i="1" dirty="0">
              <a:latin typeface="+mj-lt"/>
              <a:ea typeface="+mj-ea"/>
            </a:endParaRPr>
          </a:p>
        </p:txBody>
      </p:sp>
      <p:sp>
        <p:nvSpPr>
          <p:cNvPr id="25" name="Rectangle 30"/>
          <p:cNvSpPr/>
          <p:nvPr/>
        </p:nvSpPr>
        <p:spPr>
          <a:xfrm>
            <a:off x="4774232" y="2771307"/>
            <a:ext cx="986488" cy="1270341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1"/>
          <p:cNvSpPr/>
          <p:nvPr/>
        </p:nvSpPr>
        <p:spPr>
          <a:xfrm>
            <a:off x="4889943" y="3217024"/>
            <a:ext cx="755066" cy="378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smtClean="0">
                <a:latin typeface="+mj-lt"/>
              </a:rPr>
              <a:t>Chat</a:t>
            </a:r>
            <a:br>
              <a:rPr lang="en-US" altLang="ko-KR" sz="1200" b="1" i="1" dirty="0" smtClean="0">
                <a:latin typeface="+mj-lt"/>
              </a:rPr>
            </a:br>
            <a:r>
              <a:rPr lang="en-US" altLang="ko-KR" sz="1200" b="1" i="1" dirty="0" smtClean="0">
                <a:latin typeface="+mj-lt"/>
              </a:rPr>
              <a:t>Group</a:t>
            </a:r>
            <a:endParaRPr lang="ko-KR" altLang="en-US" sz="1200" b="1" i="1" dirty="0">
              <a:latin typeface="+mj-lt"/>
            </a:endParaRPr>
          </a:p>
        </p:txBody>
      </p:sp>
      <p:sp>
        <p:nvSpPr>
          <p:cNvPr id="27" name="Rectangle 32"/>
          <p:cNvSpPr/>
          <p:nvPr/>
        </p:nvSpPr>
        <p:spPr>
          <a:xfrm>
            <a:off x="5834024" y="2068964"/>
            <a:ext cx="1703639" cy="1972684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33"/>
          <p:cNvSpPr/>
          <p:nvPr/>
        </p:nvSpPr>
        <p:spPr>
          <a:xfrm>
            <a:off x="6716436" y="3580611"/>
            <a:ext cx="755066" cy="378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smtClean="0">
                <a:latin typeface="+mj-lt"/>
              </a:rPr>
              <a:t>Chat Room</a:t>
            </a:r>
            <a:endParaRPr lang="ko-KR" altLang="en-US" sz="1200" b="1" i="1" dirty="0">
              <a:latin typeface="+mj-lt"/>
            </a:endParaRPr>
          </a:p>
        </p:txBody>
      </p:sp>
      <p:sp>
        <p:nvSpPr>
          <p:cNvPr id="29" name="Rectangle 34"/>
          <p:cNvSpPr/>
          <p:nvPr/>
        </p:nvSpPr>
        <p:spPr>
          <a:xfrm>
            <a:off x="8420075" y="2084832"/>
            <a:ext cx="481507" cy="146304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5"/>
          <p:cNvSpPr/>
          <p:nvPr/>
        </p:nvSpPr>
        <p:spPr>
          <a:xfrm>
            <a:off x="8420075" y="2313682"/>
            <a:ext cx="481506" cy="405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 smtClean="0">
                <a:latin typeface="+mj-lt"/>
              </a:rPr>
              <a:t>Conf. Call</a:t>
            </a:r>
            <a:endParaRPr lang="ko-KR" altLang="en-US" sz="1200" b="1" i="1" dirty="0">
              <a:latin typeface="+mj-lt"/>
            </a:endParaRPr>
          </a:p>
        </p:txBody>
      </p:sp>
      <p:sp>
        <p:nvSpPr>
          <p:cNvPr id="33" name="Isosceles Triangle 38"/>
          <p:cNvSpPr/>
          <p:nvPr/>
        </p:nvSpPr>
        <p:spPr>
          <a:xfrm rot="10800000">
            <a:off x="382903" y="4251101"/>
            <a:ext cx="8518676" cy="46606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39">
            <a:extLst>
              <a:ext uri="{FF2B5EF4-FFF2-40B4-BE49-F238E27FC236}">
                <a16:creationId xmlns:a16="http://schemas.microsoft.com/office/drawing/2014/main" id="{2B0C63AF-351D-42E5-A8D8-D2E107E6B53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9388" y="4516174"/>
            <a:ext cx="438964" cy="51642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578352" y="4599761"/>
            <a:ext cx="215782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3D </a:t>
            </a:r>
            <a:r>
              <a:rPr lang="ko-KR" altLang="en-US" b="1" dirty="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지원 전사 협업 툴</a:t>
            </a:r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1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56" y="1474048"/>
            <a:ext cx="6552392" cy="2736989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53C9BE4-B528-42FD-9E9B-F2B68D6A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3DSwym </a:t>
            </a:r>
            <a:r>
              <a:rPr lang="en-US" altLang="ko-KR" b="1" dirty="0" smtClean="0"/>
              <a:t>Community </a:t>
            </a:r>
            <a:r>
              <a:rPr lang="ko-KR" altLang="en-US" b="1"/>
              <a:t>기본 </a:t>
            </a:r>
            <a:r>
              <a:rPr lang="en-US" altLang="ko-KR" b="1" smtClean="0"/>
              <a:t>UI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9F8495-1E08-4A79-A59F-8643025A9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</a:t>
            </a:r>
            <a:r>
              <a:rPr lang="fr-FR"/>
              <a:t>| ref.: 3DS_Document_2021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31832" y="1499388"/>
            <a:ext cx="746521" cy="240267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2122023" y="1499387"/>
            <a:ext cx="746521" cy="240267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093243" y="1094484"/>
            <a:ext cx="985111" cy="267637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커뮤니티 공간</a:t>
            </a:r>
            <a:endParaRPr lang="ko-KR" altLang="en-US" sz="14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023" y="1094484"/>
            <a:ext cx="929687" cy="267637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대화 공간</a:t>
            </a:r>
            <a:endParaRPr lang="ko-KR" altLang="en-US" sz="14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3243" y="4372964"/>
            <a:ext cx="1238238" cy="267637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즐겨찾는 커뮤니티</a:t>
            </a:r>
            <a:endParaRPr lang="ko-KR" altLang="en-US" sz="14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00214" y="4369833"/>
            <a:ext cx="1219448" cy="267637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전체 커뮤니티</a:t>
            </a:r>
            <a:endParaRPr lang="ko-KR" altLang="en-US" sz="14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31831" y="2319471"/>
            <a:ext cx="1536713" cy="903690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1331831" y="3223161"/>
            <a:ext cx="1536713" cy="845423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4095308" y="4369833"/>
            <a:ext cx="929687" cy="267637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콘텐츠 피드</a:t>
            </a:r>
            <a:endParaRPr lang="ko-KR" altLang="en-US" sz="14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36939" y="1094484"/>
            <a:ext cx="1219448" cy="267637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북마크한 게시물</a:t>
            </a:r>
            <a:endParaRPr lang="ko-KR" altLang="en-US" sz="14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36940" y="4337359"/>
            <a:ext cx="1219448" cy="267637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내 네트워크 활동</a:t>
            </a:r>
            <a:endParaRPr lang="ko-KR" altLang="en-US" sz="14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1275" y="1094484"/>
            <a:ext cx="1049047" cy="267637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새 포스트 작성</a:t>
            </a:r>
            <a:endParaRPr lang="ko-KR" altLang="en-US" sz="14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34536" y="1499387"/>
            <a:ext cx="1424257" cy="1020147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6334536" y="2518561"/>
            <a:ext cx="1424257" cy="1683935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3063431" y="1563741"/>
            <a:ext cx="3005224" cy="258073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3063431" y="1889749"/>
            <a:ext cx="3005224" cy="2172072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Elbow Connector 25"/>
          <p:cNvCxnSpPr>
            <a:stCxn id="22" idx="3"/>
            <a:endCxn id="19" idx="3"/>
          </p:cNvCxnSpPr>
          <p:nvPr/>
        </p:nvCxnSpPr>
        <p:spPr>
          <a:xfrm flipH="1" flipV="1">
            <a:off x="7656387" y="1228303"/>
            <a:ext cx="102406" cy="781158"/>
          </a:xfrm>
          <a:prstGeom prst="bentConnector3">
            <a:avLst>
              <a:gd name="adj1" fmla="val -223229"/>
            </a:avLst>
          </a:prstGeom>
          <a:ln w="12700">
            <a:solidFill>
              <a:srgbClr val="0053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3" idx="3"/>
            <a:endCxn id="20" idx="3"/>
          </p:cNvCxnSpPr>
          <p:nvPr/>
        </p:nvCxnSpPr>
        <p:spPr>
          <a:xfrm flipH="1">
            <a:off x="7656388" y="3360529"/>
            <a:ext cx="102405" cy="1110649"/>
          </a:xfrm>
          <a:prstGeom prst="bentConnector3">
            <a:avLst>
              <a:gd name="adj1" fmla="val -223231"/>
            </a:avLst>
          </a:prstGeom>
          <a:ln w="12700">
            <a:solidFill>
              <a:srgbClr val="0053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2"/>
            <a:endCxn id="18" idx="0"/>
          </p:cNvCxnSpPr>
          <p:nvPr/>
        </p:nvCxnSpPr>
        <p:spPr>
          <a:xfrm flipH="1">
            <a:off x="4560152" y="4061821"/>
            <a:ext cx="5891" cy="308012"/>
          </a:xfrm>
          <a:prstGeom prst="straightConnector1">
            <a:avLst/>
          </a:prstGeom>
          <a:ln w="12700">
            <a:solidFill>
              <a:srgbClr val="0053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0"/>
            <a:endCxn id="21" idx="2"/>
          </p:cNvCxnSpPr>
          <p:nvPr/>
        </p:nvCxnSpPr>
        <p:spPr>
          <a:xfrm flipH="1" flipV="1">
            <a:off x="4565799" y="1362121"/>
            <a:ext cx="244" cy="201620"/>
          </a:xfrm>
          <a:prstGeom prst="straightConnector1">
            <a:avLst/>
          </a:prstGeom>
          <a:ln w="12700">
            <a:solidFill>
              <a:srgbClr val="0053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0"/>
          </p:cNvCxnSpPr>
          <p:nvPr/>
        </p:nvCxnSpPr>
        <p:spPr>
          <a:xfrm flipH="1" flipV="1">
            <a:off x="1613511" y="1362122"/>
            <a:ext cx="91582" cy="137266"/>
          </a:xfrm>
          <a:prstGeom prst="straightConnector1">
            <a:avLst/>
          </a:prstGeom>
          <a:ln w="12700">
            <a:solidFill>
              <a:srgbClr val="0053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0"/>
            <a:endCxn id="13" idx="2"/>
          </p:cNvCxnSpPr>
          <p:nvPr/>
        </p:nvCxnSpPr>
        <p:spPr>
          <a:xfrm flipV="1">
            <a:off x="2495284" y="1362121"/>
            <a:ext cx="91583" cy="137266"/>
          </a:xfrm>
          <a:prstGeom prst="straightConnector1">
            <a:avLst/>
          </a:prstGeom>
          <a:ln w="12700">
            <a:solidFill>
              <a:srgbClr val="0053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6" idx="1"/>
            <a:endCxn id="14" idx="1"/>
          </p:cNvCxnSpPr>
          <p:nvPr/>
        </p:nvCxnSpPr>
        <p:spPr>
          <a:xfrm rot="10800000" flipV="1">
            <a:off x="1093243" y="2771315"/>
            <a:ext cx="238588" cy="1735467"/>
          </a:xfrm>
          <a:prstGeom prst="bentConnector3">
            <a:avLst>
              <a:gd name="adj1" fmla="val 195814"/>
            </a:avLst>
          </a:prstGeom>
          <a:ln w="12700">
            <a:solidFill>
              <a:srgbClr val="0053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7" idx="3"/>
            <a:endCxn id="15" idx="0"/>
          </p:cNvCxnSpPr>
          <p:nvPr/>
        </p:nvCxnSpPr>
        <p:spPr>
          <a:xfrm>
            <a:off x="2868544" y="3645873"/>
            <a:ext cx="141394" cy="723960"/>
          </a:xfrm>
          <a:prstGeom prst="bentConnector2">
            <a:avLst/>
          </a:prstGeom>
          <a:ln w="12700">
            <a:solidFill>
              <a:srgbClr val="0053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6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Community</a:t>
            </a:r>
            <a:r>
              <a:rPr lang="ko-KR" altLang="en-US" b="1" smtClean="0"/>
              <a:t> </a:t>
            </a:r>
            <a:r>
              <a:rPr lang="ko-KR" altLang="en-US" b="1" dirty="0" smtClean="0"/>
              <a:t>생성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33" y="1028699"/>
            <a:ext cx="7671014" cy="3603779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731550" y="2921164"/>
            <a:ext cx="1437968" cy="122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7612697" y="1028699"/>
            <a:ext cx="314565" cy="209505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7273290" y="2846832"/>
            <a:ext cx="979170" cy="230468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676097" y="1792202"/>
            <a:ext cx="3566162" cy="2257924"/>
            <a:chOff x="2948938" y="1792202"/>
            <a:chExt cx="3566162" cy="2257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63001" y="1792202"/>
              <a:ext cx="3552099" cy="2257924"/>
            </a:xfrm>
            <a:prstGeom prst="rect">
              <a:avLst/>
            </a:prstGeom>
            <a:ln>
              <a:solidFill>
                <a:srgbClr val="005386"/>
              </a:solidFill>
            </a:ln>
          </p:spPr>
        </p:pic>
        <p:sp>
          <p:nvSpPr>
            <p:cNvPr id="14" name="Rectangle 13"/>
            <p:cNvSpPr/>
            <p:nvPr/>
          </p:nvSpPr>
          <p:spPr>
            <a:xfrm>
              <a:off x="2948938" y="1792202"/>
              <a:ext cx="3566161" cy="2257924"/>
            </a:xfrm>
            <a:prstGeom prst="rect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Freeform 8"/>
          <p:cNvSpPr>
            <a:spLocks/>
          </p:cNvSpPr>
          <p:nvPr/>
        </p:nvSpPr>
        <p:spPr bwMode="auto">
          <a:xfrm rot="16200000" flipV="1">
            <a:off x="6527060" y="2688132"/>
            <a:ext cx="461427" cy="927491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005386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7" y="1096365"/>
            <a:ext cx="3444538" cy="1165961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Community</a:t>
            </a:r>
            <a:r>
              <a:rPr lang="ko-KR" altLang="en-US" b="1" smtClean="0"/>
              <a:t> 유형</a:t>
            </a:r>
            <a:endParaRPr lang="ko-KR" alt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CF7CF511-A53B-43A8-A3E5-017289504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878133"/>
              </p:ext>
            </p:extLst>
          </p:nvPr>
        </p:nvGraphicFramePr>
        <p:xfrm>
          <a:off x="1669663" y="1979485"/>
          <a:ext cx="7143320" cy="182844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51904">
                  <a:extLst>
                    <a:ext uri="{9D8B030D-6E8A-4147-A177-3AD203B41FA5}">
                      <a16:colId xmlns:a16="http://schemas.microsoft.com/office/drawing/2014/main" val="771034640"/>
                    </a:ext>
                  </a:extLst>
                </a:gridCol>
                <a:gridCol w="2030472">
                  <a:extLst>
                    <a:ext uri="{9D8B030D-6E8A-4147-A177-3AD203B41FA5}">
                      <a16:colId xmlns:a16="http://schemas.microsoft.com/office/drawing/2014/main" val="4221758297"/>
                    </a:ext>
                  </a:extLst>
                </a:gridCol>
                <a:gridCol w="2030472">
                  <a:extLst>
                    <a:ext uri="{9D8B030D-6E8A-4147-A177-3AD203B41FA5}">
                      <a16:colId xmlns:a16="http://schemas.microsoft.com/office/drawing/2014/main" val="354085134"/>
                    </a:ext>
                  </a:extLst>
                </a:gridCol>
                <a:gridCol w="2030472">
                  <a:extLst>
                    <a:ext uri="{9D8B030D-6E8A-4147-A177-3AD203B41FA5}">
                      <a16:colId xmlns:a16="http://schemas.microsoft.com/office/drawing/2014/main" val="2215134057"/>
                    </a:ext>
                  </a:extLst>
                </a:gridCol>
              </a:tblGrid>
              <a:tr h="365403">
                <a:tc>
                  <a:txBody>
                    <a:bodyPr/>
                    <a:lstStyle/>
                    <a:p>
                      <a:pPr algn="ctr"/>
                      <a:endParaRPr lang="en-US" sz="1200" b="1" noProof="0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Public (</a:t>
                      </a: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공개</a:t>
                      </a: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Private (</a:t>
                      </a: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비공개</a:t>
                      </a: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Secret</a:t>
                      </a: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(</a:t>
                      </a: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비밀</a:t>
                      </a: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139515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200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엑세스</a:t>
                      </a:r>
                      <a:endParaRPr lang="en-US" sz="1200" noProof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6337" marR="96337" marT="48169" marB="4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모든 사람이 엑세스할 수 있음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96337" marR="96337" marT="48169" marB="4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제한된 엑세스</a:t>
                      </a:r>
                      <a:r>
                        <a:rPr kumimoji="0" lang="en-US" altLang="ko-KR" sz="1200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</a:t>
                      </a:r>
                      <a:endParaRPr kumimoji="0" lang="en-US" altLang="ko-KR" sz="12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검색을 통해 찾을 수 있음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96337" marR="96337" marT="48169" marB="4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제한된 엑세스</a:t>
                      </a:r>
                      <a:r>
                        <a:rPr kumimoji="0" lang="en-US" altLang="ko-KR" sz="1200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</a:t>
                      </a:r>
                      <a:endParaRPr kumimoji="0" lang="en-US" altLang="ko-KR" sz="12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검색을 통해 찾을 수 없음</a:t>
                      </a:r>
                      <a:endParaRPr kumimoji="0" lang="en-US" altLang="ko-KR" sz="12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6337" marR="96337" marT="48169" marB="48169" anchor="ctr"/>
                </a:tc>
                <a:extLst>
                  <a:ext uri="{0D108BD9-81ED-4DB2-BD59-A6C34878D82A}">
                    <a16:rowId xmlns:a16="http://schemas.microsoft.com/office/drawing/2014/main" val="14000967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noProof="0" dirty="0" smtClean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가입</a:t>
                      </a:r>
                      <a:endParaRPr lang="en-US" sz="1200" noProof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6337" marR="96337" marT="48169" marB="4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가입 요청이 필요하지 않음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96337" marR="96337" marT="48169" marB="4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가입을 요청해야 함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686"/>
                        </a:solidFill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+mn-cs"/>
                      </a:endParaRPr>
                    </a:p>
                  </a:txBody>
                  <a:tcPr marL="96337" marR="96337" marT="48169" marB="4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커뮤니티 </a:t>
                      </a:r>
                      <a:r>
                        <a:rPr kumimoji="0" lang="ko-KR" altLang="en-US" sz="1200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소유자가 </a:t>
                      </a:r>
                      <a:endParaRPr kumimoji="0" lang="en-US" altLang="ko-KR" sz="120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구성원을 초대해야 함</a:t>
                      </a:r>
                      <a:endParaRPr kumimoji="0" lang="en-US" altLang="ko-KR" sz="12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6337" marR="96337" marT="48169" marB="48169" anchor="ctr"/>
                </a:tc>
                <a:extLst>
                  <a:ext uri="{0D108BD9-81ED-4DB2-BD59-A6C34878D82A}">
                    <a16:rowId xmlns:a16="http://schemas.microsoft.com/office/drawing/2014/main" val="358641841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83" y="3910403"/>
            <a:ext cx="1529716" cy="378983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294" y="3905232"/>
            <a:ext cx="1820891" cy="384154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58" y="3906762"/>
            <a:ext cx="1780674" cy="382624"/>
          </a:xfrm>
          <a:prstGeom prst="rect">
            <a:avLst/>
          </a:prstGeom>
          <a:ln>
            <a:solidFill>
              <a:srgbClr val="E0E2E1"/>
            </a:solidFill>
          </a:ln>
        </p:spPr>
      </p:pic>
    </p:spTree>
    <p:extLst>
      <p:ext uri="{BB962C8B-B14F-4D97-AF65-F5344CB8AC3E}">
        <p14:creationId xmlns:p14="http://schemas.microsoft.com/office/powerpoint/2010/main" val="348959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8"/>
          <p:cNvSpPr>
            <a:spLocks/>
          </p:cNvSpPr>
          <p:nvPr/>
        </p:nvSpPr>
        <p:spPr bwMode="auto">
          <a:xfrm rot="16627073">
            <a:off x="2317809" y="1964382"/>
            <a:ext cx="634207" cy="927491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solidFill>
              <a:srgbClr val="E8772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4647" b="8627"/>
          <a:stretch/>
        </p:blipFill>
        <p:spPr>
          <a:xfrm>
            <a:off x="382937" y="1046260"/>
            <a:ext cx="2665063" cy="1243072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Community</a:t>
            </a:r>
            <a:r>
              <a:rPr lang="ko-KR" altLang="en-US" b="1"/>
              <a:t> 관리자 기능</a:t>
            </a:r>
            <a:endParaRPr lang="ko-KR" alt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214085" y="1288141"/>
            <a:ext cx="2699589" cy="1512109"/>
            <a:chOff x="4353959" y="1069633"/>
            <a:chExt cx="3191856" cy="17878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7419"/>
            <a:stretch/>
          </p:blipFill>
          <p:spPr>
            <a:xfrm>
              <a:off x="4361518" y="1241640"/>
              <a:ext cx="3184297" cy="1615833"/>
            </a:xfrm>
            <a:prstGeom prst="rect">
              <a:avLst/>
            </a:prstGeom>
            <a:ln w="9525">
              <a:solidFill>
                <a:srgbClr val="005386"/>
              </a:solidFill>
            </a:ln>
          </p:spPr>
        </p:pic>
        <p:sp>
          <p:nvSpPr>
            <p:cNvPr id="35" name="Rounded Rectangle 34"/>
            <p:cNvSpPr/>
            <p:nvPr/>
          </p:nvSpPr>
          <p:spPr>
            <a:xfrm>
              <a:off x="4353959" y="1069633"/>
              <a:ext cx="2033390" cy="242830"/>
            </a:xfrm>
            <a:prstGeom prst="round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미디어 관리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13745" y="2935292"/>
            <a:ext cx="2699929" cy="1486150"/>
            <a:chOff x="4047859" y="3124572"/>
            <a:chExt cx="3192257" cy="17571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r="7418"/>
            <a:stretch/>
          </p:blipFill>
          <p:spPr>
            <a:xfrm>
              <a:off x="4055418" y="3265698"/>
              <a:ext cx="3184698" cy="1616021"/>
            </a:xfrm>
            <a:prstGeom prst="rect">
              <a:avLst/>
            </a:prstGeom>
            <a:ln w="9525">
              <a:solidFill>
                <a:srgbClr val="005386"/>
              </a:solidFill>
            </a:ln>
          </p:spPr>
        </p:pic>
        <p:sp>
          <p:nvSpPr>
            <p:cNvPr id="39" name="Rounded Rectangle 38"/>
            <p:cNvSpPr/>
            <p:nvPr/>
          </p:nvSpPr>
          <p:spPr>
            <a:xfrm>
              <a:off x="4047859" y="3124572"/>
              <a:ext cx="2033390" cy="242830"/>
            </a:xfrm>
            <a:prstGeom prst="round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관리 기능 설정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72175" y="1279841"/>
            <a:ext cx="2692405" cy="1528549"/>
            <a:chOff x="4474923" y="1002204"/>
            <a:chExt cx="3183360" cy="180727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r="8867"/>
            <a:stretch/>
          </p:blipFill>
          <p:spPr>
            <a:xfrm>
              <a:off x="4485034" y="1173678"/>
              <a:ext cx="3173249" cy="1635803"/>
            </a:xfrm>
            <a:prstGeom prst="rect">
              <a:avLst/>
            </a:prstGeom>
            <a:ln w="9525">
              <a:solidFill>
                <a:srgbClr val="005386"/>
              </a:solidFill>
            </a:ln>
          </p:spPr>
        </p:pic>
        <p:sp>
          <p:nvSpPr>
            <p:cNvPr id="37" name="Rounded Rectangle 36"/>
            <p:cNvSpPr/>
            <p:nvPr/>
          </p:nvSpPr>
          <p:spPr>
            <a:xfrm>
              <a:off x="4474923" y="1002204"/>
              <a:ext cx="2033390" cy="242830"/>
            </a:xfrm>
            <a:prstGeom prst="round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관리자 추가 지정</a:t>
              </a:r>
              <a:endParaRPr lang="ko-KR" altLang="en-US" sz="12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80727" y="2935292"/>
            <a:ext cx="2683854" cy="1486211"/>
            <a:chOff x="406485" y="3123119"/>
            <a:chExt cx="3173250" cy="175721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r="7812"/>
            <a:stretch/>
          </p:blipFill>
          <p:spPr>
            <a:xfrm>
              <a:off x="414043" y="3267081"/>
              <a:ext cx="3165692" cy="1613257"/>
            </a:xfrm>
            <a:prstGeom prst="rect">
              <a:avLst/>
            </a:prstGeom>
            <a:ln w="9525">
              <a:solidFill>
                <a:srgbClr val="005386"/>
              </a:solidFill>
            </a:ln>
          </p:spPr>
        </p:pic>
        <p:sp>
          <p:nvSpPr>
            <p:cNvPr id="41" name="Rounded Rectangle 40"/>
            <p:cNvSpPr/>
            <p:nvPr/>
          </p:nvSpPr>
          <p:spPr>
            <a:xfrm>
              <a:off x="406485" y="3123119"/>
              <a:ext cx="2033390" cy="242830"/>
            </a:xfrm>
            <a:prstGeom prst="round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커뮤니티별 멤버 관리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51072" y="1986145"/>
            <a:ext cx="2158828" cy="303188"/>
          </a:xfrm>
          <a:prstGeom prst="rect">
            <a:avLst/>
          </a:prstGeom>
          <a:noFill/>
          <a:ln w="19050">
            <a:solidFill>
              <a:srgbClr val="F07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29303" y="2854076"/>
            <a:ext cx="2695867" cy="1567366"/>
            <a:chOff x="997748" y="3105029"/>
            <a:chExt cx="2695867" cy="1567366"/>
          </a:xfrm>
        </p:grpSpPr>
        <p:pic>
          <p:nvPicPr>
            <p:cNvPr id="23" name="Picture 35"/>
            <p:cNvPicPr>
              <a:picLocks noChangeAspect="1"/>
            </p:cNvPicPr>
            <p:nvPr/>
          </p:nvPicPr>
          <p:blipFill rotWithShape="1">
            <a:blip r:embed="rId8"/>
            <a:srcRect r="7714"/>
            <a:stretch/>
          </p:blipFill>
          <p:spPr>
            <a:xfrm>
              <a:off x="1004623" y="3303533"/>
              <a:ext cx="2688992" cy="1368862"/>
            </a:xfrm>
            <a:prstGeom prst="rect">
              <a:avLst/>
            </a:prstGeom>
            <a:ln>
              <a:solidFill>
                <a:srgbClr val="005386"/>
              </a:solidFill>
            </a:ln>
          </p:spPr>
        </p:pic>
        <p:sp>
          <p:nvSpPr>
            <p:cNvPr id="24" name="Rounded Rectangle 40"/>
            <p:cNvSpPr/>
            <p:nvPr/>
          </p:nvSpPr>
          <p:spPr>
            <a:xfrm>
              <a:off x="997748" y="3105029"/>
              <a:ext cx="1719789" cy="205379"/>
            </a:xfrm>
            <a:prstGeom prst="round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커뮤니티 통계 확인</a:t>
              </a:r>
              <a:endParaRPr lang="ko-KR" altLang="en-US" sz="12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68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Post</a:t>
            </a:r>
            <a:r>
              <a:rPr lang="en-US" altLang="ko-KR" b="1" smtClean="0"/>
              <a:t> </a:t>
            </a:r>
            <a:r>
              <a:rPr lang="ko-KR" altLang="en-US" b="1" smtClean="0"/>
              <a:t>작성</a:t>
            </a:r>
            <a:endParaRPr lang="ko-KR" altLang="en-US" b="1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04" y="1168691"/>
            <a:ext cx="4952451" cy="2326620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7" name="Rectangle 18"/>
          <p:cNvSpPr/>
          <p:nvPr/>
        </p:nvSpPr>
        <p:spPr>
          <a:xfrm>
            <a:off x="1701591" y="1673485"/>
            <a:ext cx="2287575" cy="610020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0841" y="2485767"/>
            <a:ext cx="4952450" cy="2326620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11" name="Freeform 8"/>
          <p:cNvSpPr>
            <a:spLocks/>
          </p:cNvSpPr>
          <p:nvPr/>
        </p:nvSpPr>
        <p:spPr bwMode="auto">
          <a:xfrm rot="9001746" flipV="1">
            <a:off x="4226559" y="1696281"/>
            <a:ext cx="634207" cy="927491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solidFill>
              <a:srgbClr val="E8772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1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961808"/>
            <a:ext cx="5231266" cy="389513"/>
          </a:xfrm>
          <a:solidFill>
            <a:srgbClr val="005386"/>
          </a:solidFill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  <a:latin typeface="+mj-lt"/>
              </a:rPr>
              <a:t>Platform</a:t>
            </a:r>
            <a:r>
              <a:rPr lang="ko-KR" altLang="en-US" smtClean="0">
                <a:solidFill>
                  <a:srgbClr val="FFFFFF"/>
                </a:solidFill>
                <a:latin typeface="+mj-lt"/>
              </a:rPr>
              <a:t> </a:t>
            </a:r>
            <a:r>
              <a:rPr lang="ko-KR" altLang="en-US" b="1">
                <a:solidFill>
                  <a:srgbClr val="FFFFFF"/>
                </a:solidFill>
                <a:latin typeface="+mj-lt"/>
              </a:rPr>
              <a:t>기본</a:t>
            </a:r>
            <a:r>
              <a:rPr lang="ko-KR" altLang="en-US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ko-KR">
                <a:solidFill>
                  <a:srgbClr val="FFFFFF"/>
                </a:solidFill>
                <a:latin typeface="+mj-lt"/>
              </a:rPr>
              <a:t>UI</a:t>
            </a:r>
            <a:endParaRPr lang="ko-KR" altLang="en-US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2659911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 smtClean="0">
                <a:latin typeface="+mj-lt"/>
              </a:rPr>
              <a:t>플랫폼 서비스 </a:t>
            </a:r>
            <a:r>
              <a:rPr lang="en-US" altLang="ko-KR" b="1" smtClean="0">
                <a:latin typeface="+mj-lt"/>
              </a:rPr>
              <a:t>: 3DDashboard</a:t>
            </a:r>
            <a:endParaRPr lang="ko-KR" altLang="en-US" b="1"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4056117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/>
              <a:t>플랫폼 서비스 </a:t>
            </a:r>
            <a:r>
              <a:rPr lang="en-US" altLang="ko-KR" b="1"/>
              <a:t>: </a:t>
            </a:r>
            <a:r>
              <a:rPr lang="en-US" altLang="ko-KR" b="1" smtClean="0">
                <a:latin typeface="+mj-lt"/>
              </a:rPr>
              <a:t>3DSwym</a:t>
            </a:r>
            <a:endParaRPr lang="ko-KR" altLang="en-US" b="1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335801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ko-KR" altLang="en-US" b="1"/>
              <a:t>플랫폼 서비스 </a:t>
            </a:r>
            <a:r>
              <a:rPr lang="en-US" altLang="ko-KR" b="1"/>
              <a:t>: </a:t>
            </a:r>
            <a:r>
              <a:rPr lang="en-US" altLang="ko-KR" b="1" smtClean="0">
                <a:latin typeface="+mj-lt"/>
              </a:rPr>
              <a:t>3DSearch</a:t>
            </a:r>
            <a:endParaRPr lang="ko-KR" altLang="en-US" b="1">
              <a:latin typeface="+mj-lt"/>
            </a:endParaRPr>
          </a:p>
        </p:txBody>
      </p:sp>
      <p:sp>
        <p:nvSpPr>
          <p:cNvPr id="18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1263705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45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Post </a:t>
            </a:r>
            <a:r>
              <a:rPr lang="ko-KR" altLang="en-US" b="1" smtClean="0"/>
              <a:t>종류</a:t>
            </a:r>
            <a:endParaRPr lang="ko-KR" altLang="en-US" b="1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88553" y="855663"/>
            <a:ext cx="7589095" cy="3703637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9" name="Rectangle 18"/>
          <p:cNvSpPr/>
          <p:nvPr/>
        </p:nvSpPr>
        <p:spPr>
          <a:xfrm>
            <a:off x="2691618" y="1439728"/>
            <a:ext cx="3571678" cy="1385973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8"/>
          <p:cNvSpPr/>
          <p:nvPr/>
        </p:nvSpPr>
        <p:spPr>
          <a:xfrm>
            <a:off x="6490177" y="1182533"/>
            <a:ext cx="1643169" cy="257196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Post </a:t>
            </a:r>
            <a:r>
              <a:rPr lang="ko-KR" altLang="en-US" b="1" smtClean="0"/>
              <a:t>종류</a:t>
            </a:r>
            <a:endParaRPr lang="ko-KR" altLang="en-US" b="1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7" y="804683"/>
            <a:ext cx="2697714" cy="4648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7" y="1438838"/>
            <a:ext cx="4637298" cy="31783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9" y="1956692"/>
            <a:ext cx="854885" cy="329289"/>
          </a:xfrm>
          <a:prstGeom prst="rect">
            <a:avLst/>
          </a:prstGeom>
        </p:spPr>
      </p:pic>
      <p:pic>
        <p:nvPicPr>
          <p:cNvPr id="10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844" y="2112535"/>
            <a:ext cx="3622069" cy="1825556"/>
          </a:xfrm>
          <a:prstGeom prst="rect">
            <a:avLst/>
          </a:prstGeom>
        </p:spPr>
      </p:pic>
      <p:sp>
        <p:nvSpPr>
          <p:cNvPr id="11" name="Isosceles Triangle 12"/>
          <p:cNvSpPr/>
          <p:nvPr/>
        </p:nvSpPr>
        <p:spPr>
          <a:xfrm rot="5400000">
            <a:off x="4354360" y="2892142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/>
          <p:cNvSpPr/>
          <p:nvPr/>
        </p:nvSpPr>
        <p:spPr>
          <a:xfrm>
            <a:off x="382937" y="859397"/>
            <a:ext cx="393959" cy="357511"/>
          </a:xfrm>
          <a:prstGeom prst="flowChartProcess">
            <a:avLst/>
          </a:prstGeom>
          <a:noFill/>
          <a:ln w="28575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 </a:t>
            </a:r>
            <a:r>
              <a:rPr lang="ko-KR" altLang="en-US" b="1"/>
              <a:t>종류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44" y="2757695"/>
            <a:ext cx="3622069" cy="1825556"/>
          </a:xfrm>
          <a:prstGeom prst="rect">
            <a:avLst/>
          </a:prstGeom>
        </p:spPr>
      </p:pic>
      <p:sp>
        <p:nvSpPr>
          <p:cNvPr id="13" name="Isosceles Triangle 12"/>
          <p:cNvSpPr/>
          <p:nvPr/>
        </p:nvSpPr>
        <p:spPr>
          <a:xfrm rot="5400000">
            <a:off x="4354360" y="2892142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7" y="1472126"/>
            <a:ext cx="4119487" cy="1588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12" y="2740108"/>
            <a:ext cx="1289658" cy="11979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89" y="2740108"/>
            <a:ext cx="3656201" cy="1717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916" y="2351810"/>
            <a:ext cx="2396218" cy="20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564" y="1321684"/>
            <a:ext cx="3288244" cy="133007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>
            <a:off x="6309360" y="2052320"/>
            <a:ext cx="862689" cy="161815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37" y="804683"/>
            <a:ext cx="2697714" cy="464860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770984" y="858744"/>
            <a:ext cx="393959" cy="357511"/>
          </a:xfrm>
          <a:prstGeom prst="flowChartProcess">
            <a:avLst/>
          </a:prstGeom>
          <a:noFill/>
          <a:ln w="28575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 </a:t>
            </a:r>
            <a:r>
              <a:rPr lang="ko-KR" altLang="en-US" b="1"/>
              <a:t>종류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4106734" y="2837141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7" y="1658050"/>
            <a:ext cx="3977975" cy="2624522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483" y="2099632"/>
            <a:ext cx="3539971" cy="1676445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37" y="804683"/>
            <a:ext cx="2697714" cy="464860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1507314" y="858744"/>
            <a:ext cx="393959" cy="357511"/>
          </a:xfrm>
          <a:prstGeom prst="flowChartProcess">
            <a:avLst/>
          </a:prstGeom>
          <a:noFill/>
          <a:ln w="28575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9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 </a:t>
            </a:r>
            <a:r>
              <a:rPr lang="ko-KR" altLang="en-US" b="1"/>
              <a:t>종류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4299358" y="2781017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79" y="1467825"/>
            <a:ext cx="3913138" cy="3107350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60" y="1323217"/>
            <a:ext cx="1874126" cy="3396565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37" y="804683"/>
            <a:ext cx="2697714" cy="464860"/>
          </a:xfrm>
          <a:prstGeom prst="rect">
            <a:avLst/>
          </a:prstGeom>
        </p:spPr>
      </p:pic>
      <p:sp>
        <p:nvSpPr>
          <p:cNvPr id="14" name="순서도: 처리 13"/>
          <p:cNvSpPr/>
          <p:nvPr/>
        </p:nvSpPr>
        <p:spPr>
          <a:xfrm>
            <a:off x="1882449" y="858357"/>
            <a:ext cx="393959" cy="357511"/>
          </a:xfrm>
          <a:prstGeom prst="flowChartProcess">
            <a:avLst/>
          </a:prstGeom>
          <a:noFill/>
          <a:ln w="28575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 </a:t>
            </a:r>
            <a:r>
              <a:rPr lang="ko-KR" altLang="en-US" b="1"/>
              <a:t>종류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4054789" y="2856456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7" y="1438838"/>
            <a:ext cx="3799973" cy="3101576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693" y="1907414"/>
            <a:ext cx="3549570" cy="2262193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5097693" y="2054244"/>
            <a:ext cx="844470" cy="2185353"/>
          </a:xfrm>
          <a:prstGeom prst="rect">
            <a:avLst/>
          </a:prstGeom>
          <a:noFill/>
          <a:ln>
            <a:solidFill>
              <a:srgbClr val="00A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5097693" y="4246754"/>
            <a:ext cx="844470" cy="293660"/>
          </a:xfrm>
          <a:prstGeom prst="rect">
            <a:avLst/>
          </a:prstGeom>
          <a:solidFill>
            <a:srgbClr val="00AA86"/>
          </a:solidFill>
          <a:ln>
            <a:solidFill>
              <a:srgbClr val="00A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smtClean="0"/>
              <a:t>Wiki Tree</a:t>
            </a:r>
            <a:endParaRPr lang="ko-KR" altLang="en-US" sz="1400" b="1" i="1" dirty="0"/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37" y="804683"/>
            <a:ext cx="2697714" cy="464860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2257285" y="858357"/>
            <a:ext cx="393959" cy="357511"/>
          </a:xfrm>
          <a:prstGeom prst="flowChartProcess">
            <a:avLst/>
          </a:prstGeom>
          <a:noFill/>
          <a:ln w="28575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 </a:t>
            </a:r>
            <a:r>
              <a:rPr lang="ko-KR" altLang="en-US" b="1"/>
              <a:t>종류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© Dassault Systèmes | </a:t>
            </a:r>
            <a:r>
              <a:rPr lang="fr-FR" dirty="0" err="1" smtClean="0"/>
              <a:t>Confidential</a:t>
            </a:r>
            <a:r>
              <a:rPr lang="fr-FR" dirty="0" smtClean="0"/>
              <a:t> Information </a:t>
            </a:r>
            <a:r>
              <a:rPr lang="fr-FR" smtClean="0"/>
              <a:t>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</a:t>
            </a:r>
            <a:r>
              <a:rPr lang="fr-FR" dirty="0" smtClean="0"/>
              <a:t>| </a:t>
            </a:r>
            <a:r>
              <a:rPr lang="fr-FR" dirty="0" err="1" smtClean="0"/>
              <a:t>ref</a:t>
            </a:r>
            <a:r>
              <a:rPr lang="fr-FR" dirty="0" smtClean="0"/>
              <a:t>.: 3DS_Document_2021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3886847" y="2837140"/>
            <a:ext cx="1741359" cy="266341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60" y="1499478"/>
            <a:ext cx="3654954" cy="3455922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97" y="1977710"/>
            <a:ext cx="3567478" cy="2265211"/>
          </a:xfrm>
          <a:prstGeom prst="rect">
            <a:avLst/>
          </a:prstGeom>
          <a:ln>
            <a:solidFill>
              <a:srgbClr val="E0E2E1"/>
            </a:solidFill>
          </a:ln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37" y="804683"/>
            <a:ext cx="2697714" cy="464860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2627284" y="858357"/>
            <a:ext cx="393959" cy="357511"/>
          </a:xfrm>
          <a:prstGeom prst="flowChartProcess">
            <a:avLst/>
          </a:prstGeom>
          <a:noFill/>
          <a:ln w="28575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1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6005" t="9720" r="24199"/>
          <a:stretch/>
        </p:blipFill>
        <p:spPr>
          <a:xfrm>
            <a:off x="2561268" y="1028699"/>
            <a:ext cx="4358148" cy="3712009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커뮤니티 활동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좋아요 및 댓글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793919" y="3018048"/>
            <a:ext cx="3695497" cy="1405678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0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커뮤니티 활동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멤버 언급을 통한 알림 전송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27660" y="2907918"/>
            <a:ext cx="8625566" cy="1530297"/>
            <a:chOff x="327660" y="3014282"/>
            <a:chExt cx="8625566" cy="1530297"/>
          </a:xfrm>
        </p:grpSpPr>
        <p:sp>
          <p:nvSpPr>
            <p:cNvPr id="28" name="Rounded Rectangle 27"/>
            <p:cNvSpPr/>
            <p:nvPr/>
          </p:nvSpPr>
          <p:spPr>
            <a:xfrm>
              <a:off x="327660" y="3014282"/>
              <a:ext cx="8625566" cy="1530297"/>
            </a:xfrm>
            <a:prstGeom prst="roundRect">
              <a:avLst>
                <a:gd name="adj" fmla="val 11743"/>
              </a:avLst>
            </a:prstGeom>
            <a:solidFill>
              <a:srgbClr val="4CB2AC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Line Callout 1 17"/>
            <p:cNvSpPr/>
            <p:nvPr/>
          </p:nvSpPr>
          <p:spPr>
            <a:xfrm>
              <a:off x="4206416" y="3480201"/>
              <a:ext cx="3675030" cy="568990"/>
            </a:xfrm>
            <a:prstGeom prst="borderCallout1">
              <a:avLst>
                <a:gd name="adj1" fmla="val 50600"/>
                <a:gd name="adj2" fmla="val 63090"/>
                <a:gd name="adj3" fmla="val 55802"/>
                <a:gd name="adj4" fmla="val 66630"/>
              </a:avLst>
            </a:prstGeom>
            <a:solidFill>
              <a:srgbClr val="005386"/>
            </a:solidFill>
            <a:ln w="6350">
              <a:solidFill>
                <a:srgbClr val="00538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언급된 사용자는 알림을 통해 해당 </a:t>
              </a:r>
              <a:r>
                <a:rPr lang="ko-KR" altLang="en-US" sz="1200">
                  <a:solidFill>
                    <a:schemeClr val="bg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내용을 </a:t>
              </a:r>
              <a:r>
                <a:rPr lang="ko-KR" altLang="en-US" sz="1200" smtClean="0">
                  <a:solidFill>
                    <a:schemeClr val="bg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확인</a:t>
              </a:r>
              <a:endParaRPr lang="en-US" altLang="ko-KR" sz="12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7659" y="1043509"/>
            <a:ext cx="8625567" cy="1697302"/>
            <a:chOff x="327659" y="1043509"/>
            <a:chExt cx="8625567" cy="1697302"/>
          </a:xfrm>
        </p:grpSpPr>
        <p:sp>
          <p:nvSpPr>
            <p:cNvPr id="27" name="Rounded Rectangle 26"/>
            <p:cNvSpPr/>
            <p:nvPr/>
          </p:nvSpPr>
          <p:spPr>
            <a:xfrm>
              <a:off x="327659" y="1043509"/>
              <a:ext cx="8625567" cy="1697302"/>
            </a:xfrm>
            <a:prstGeom prst="roundRect">
              <a:avLst>
                <a:gd name="adj" fmla="val 11743"/>
              </a:avLst>
            </a:prstGeom>
            <a:solidFill>
              <a:srgbClr val="00538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3882294" y="1746310"/>
              <a:ext cx="233780" cy="309929"/>
            </a:xfrm>
            <a:prstGeom prst="rightArrow">
              <a:avLst/>
            </a:prstGeom>
            <a:solidFill>
              <a:srgbClr val="005386"/>
            </a:solidFill>
            <a:ln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88407" y="1110818"/>
            <a:ext cx="2666985" cy="1578419"/>
            <a:chOff x="4288409" y="1112066"/>
            <a:chExt cx="2991349" cy="17703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l="26299" t="20637" r="26607" b="20035"/>
            <a:stretch/>
          </p:blipFill>
          <p:spPr>
            <a:xfrm>
              <a:off x="4288409" y="1112066"/>
              <a:ext cx="2991349" cy="1770390"/>
            </a:xfrm>
            <a:prstGeom prst="rect">
              <a:avLst/>
            </a:prstGeom>
            <a:ln>
              <a:solidFill>
                <a:srgbClr val="E0E2E1"/>
              </a:solidFill>
            </a:ln>
          </p:spPr>
        </p:pic>
        <p:sp>
          <p:nvSpPr>
            <p:cNvPr id="36" name="Rectangle 35"/>
            <p:cNvSpPr/>
            <p:nvPr/>
          </p:nvSpPr>
          <p:spPr>
            <a:xfrm>
              <a:off x="6807721" y="2621655"/>
              <a:ext cx="229349" cy="1901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21200" y="2509269"/>
              <a:ext cx="2529205" cy="302511"/>
            </a:xfrm>
            <a:prstGeom prst="rect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l="26299" t="20637" r="26607" b="20035"/>
          <a:stretch/>
        </p:blipFill>
        <p:spPr>
          <a:xfrm>
            <a:off x="1034846" y="1110818"/>
            <a:ext cx="2666985" cy="1578419"/>
          </a:xfrm>
          <a:prstGeom prst="rect">
            <a:avLst/>
          </a:prstGeom>
          <a:ln>
            <a:solidFill>
              <a:srgbClr val="E0E2E1"/>
            </a:solidFill>
          </a:ln>
        </p:spPr>
      </p:pic>
      <p:sp>
        <p:nvSpPr>
          <p:cNvPr id="39" name="Line Callout 1 38"/>
          <p:cNvSpPr/>
          <p:nvPr/>
        </p:nvSpPr>
        <p:spPr>
          <a:xfrm>
            <a:off x="6534540" y="1620419"/>
            <a:ext cx="2363259" cy="568990"/>
          </a:xfrm>
          <a:prstGeom prst="borderCallout1">
            <a:avLst>
              <a:gd name="adj1" fmla="val 55912"/>
              <a:gd name="adj2" fmla="val 88672"/>
              <a:gd name="adj3" fmla="val 70412"/>
              <a:gd name="adj4" fmla="val 88911"/>
            </a:avLst>
          </a:prstGeom>
          <a:solidFill>
            <a:srgbClr val="005386"/>
          </a:solidFill>
          <a:ln w="6350">
            <a:solidFill>
              <a:srgbClr val="00538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'@' </a:t>
            </a:r>
            <a:r>
              <a:rPr lang="ko-KR" altLang="en-US" sz="12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뒤에 사용자 </a:t>
            </a:r>
            <a:r>
              <a:rPr lang="ko-KR" altLang="en-US" sz="12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이름을 입력하여 </a:t>
            </a:r>
            <a:endParaRPr lang="en-US" altLang="ko-KR" sz="1200" dirty="0" smtClean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댓글에서 다른 </a:t>
            </a:r>
            <a:r>
              <a:rPr lang="ko-KR" altLang="en-US" sz="120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사용자를 언급</a:t>
            </a:r>
            <a:endParaRPr lang="en-US" altLang="ko-KR" sz="1200" dirty="0" smtClean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34846" y="2996364"/>
            <a:ext cx="2915331" cy="1369598"/>
            <a:chOff x="1034846" y="3101365"/>
            <a:chExt cx="3273153" cy="1537700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846" y="3101365"/>
              <a:ext cx="3273152" cy="1537700"/>
            </a:xfrm>
            <a:prstGeom prst="rect">
              <a:avLst/>
            </a:prstGeom>
            <a:ln>
              <a:solidFill>
                <a:srgbClr val="E0E2E1"/>
              </a:solidFill>
            </a:ln>
          </p:spPr>
        </p:pic>
        <p:sp>
          <p:nvSpPr>
            <p:cNvPr id="50" name="Rectangle 49"/>
            <p:cNvSpPr/>
            <p:nvPr/>
          </p:nvSpPr>
          <p:spPr>
            <a:xfrm>
              <a:off x="3362519" y="3361923"/>
              <a:ext cx="945480" cy="238760"/>
            </a:xfrm>
            <a:prstGeom prst="rect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Curved Connector 129"/>
            <p:cNvCxnSpPr/>
            <p:nvPr/>
          </p:nvCxnSpPr>
          <p:spPr>
            <a:xfrm flipV="1">
              <a:off x="2338236" y="3529030"/>
              <a:ext cx="1024283" cy="76761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737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1028699"/>
            <a:ext cx="7671012" cy="3603778"/>
          </a:xfrm>
          <a:prstGeom prst="rect">
            <a:avLst/>
          </a:prstGeom>
          <a:ln>
            <a:solidFill>
              <a:srgbClr val="005386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북마크 및 네트워크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© Dassault Systèmes | Confidential Information | </a:t>
            </a:r>
            <a:fld id="{3B73F158-897E-480F-942D-6D5730935E68}" type="datetime1">
              <a:rPr lang="en-US" altLang="ko-KR"/>
              <a:pPr/>
              <a:t>11/9/2022</a:t>
            </a:fld>
            <a:r>
              <a:rPr lang="fr-FR" smtClean="0"/>
              <a:t> | ref.: 3DS_Document_2021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1550" y="2921164"/>
            <a:ext cx="1437968" cy="122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ine Callout 1 10"/>
          <p:cNvSpPr/>
          <p:nvPr/>
        </p:nvSpPr>
        <p:spPr>
          <a:xfrm>
            <a:off x="3842482" y="1694546"/>
            <a:ext cx="2618514" cy="568990"/>
          </a:xfrm>
          <a:prstGeom prst="borderCallout1">
            <a:avLst>
              <a:gd name="adj1" fmla="val 82475"/>
              <a:gd name="adj2" fmla="val 130140"/>
              <a:gd name="adj3" fmla="val 90334"/>
              <a:gd name="adj4" fmla="val 119238"/>
            </a:avLst>
          </a:prstGeom>
          <a:solidFill>
            <a:srgbClr val="005386"/>
          </a:solidFill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북마크를 통해 관심있는 </a:t>
            </a:r>
            <a:r>
              <a:rPr lang="ko-KR" altLang="en-US" sz="120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포스트를 저장</a:t>
            </a:r>
            <a:endParaRPr lang="en-US" altLang="ko-KR" sz="12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60996" y="1452715"/>
            <a:ext cx="1847749" cy="3008671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ine Callout 1 12"/>
          <p:cNvSpPr/>
          <p:nvPr/>
        </p:nvSpPr>
        <p:spPr>
          <a:xfrm>
            <a:off x="1711531" y="3116917"/>
            <a:ext cx="4749465" cy="568990"/>
          </a:xfrm>
          <a:prstGeom prst="borderCallout1">
            <a:avLst>
              <a:gd name="adj1" fmla="val 82475"/>
              <a:gd name="adj2" fmla="val 130140"/>
              <a:gd name="adj3" fmla="val 90334"/>
              <a:gd name="adj4" fmla="val 119238"/>
            </a:avLst>
          </a:prstGeom>
          <a:solidFill>
            <a:srgbClr val="005386"/>
          </a:solidFill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다른 사용자를 네트워크로 연결하여 해당 사용자의 커뮤니티 </a:t>
            </a:r>
            <a:r>
              <a:rPr lang="ko-KR" altLang="en-US" sz="120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활동을 파악</a:t>
            </a:r>
            <a:endParaRPr lang="en-US" altLang="ko-KR" sz="1200" dirty="0" smtClean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8581589" y="4296728"/>
            <a:ext cx="356909" cy="3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3DEXPERIENCE platform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9" name="내용 개체 틀 4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541314" y="855663"/>
            <a:ext cx="7883572" cy="37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2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 algn="ctr">
              <a:spcAft>
                <a:spcPts val="600"/>
              </a:spcAft>
              <a:buClr>
                <a:srgbClr val="0F5486"/>
              </a:buClr>
            </a:pPr>
            <a:r>
              <a:rPr lang="en-US" altLang="ko-KR" sz="4500">
                <a:solidFill>
                  <a:srgbClr val="0F5486"/>
                </a:solidFill>
              </a:rPr>
              <a:t>Hands-on</a:t>
            </a:r>
            <a:endParaRPr lang="en-US" altLang="ko-KR" sz="4500" dirty="0">
              <a:solidFill>
                <a:srgbClr val="0F5486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010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4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1801291"/>
            <a:ext cx="5805364" cy="291791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66056"/>
            <a:ext cx="8499806" cy="369332"/>
          </a:xfrm>
        </p:spPr>
        <p:txBody>
          <a:bodyPr/>
          <a:lstStyle/>
          <a:p>
            <a:r>
              <a:rPr lang="en-US" altLang="ko-KR" b="1" smtClean="0"/>
              <a:t>3DEXPERIENCE platform</a:t>
            </a:r>
            <a:r>
              <a:rPr lang="ko-KR" altLang="en-US" b="1" smtClean="0"/>
              <a:t> 기본 </a:t>
            </a:r>
            <a:r>
              <a:rPr lang="en-US" altLang="ko-KR" b="1" smtClean="0"/>
              <a:t>UI</a:t>
            </a:r>
            <a:endParaRPr lang="fr-FR" b="1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40220" y="1795419"/>
            <a:ext cx="662533" cy="131847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977640" y="1781063"/>
            <a:ext cx="1433079" cy="164101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46050" y="1658513"/>
            <a:ext cx="954903" cy="369753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Compass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050" y="2777511"/>
            <a:ext cx="954903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Role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023" y="3984017"/>
            <a:ext cx="958957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App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463824" y="2423016"/>
            <a:ext cx="226498" cy="1225735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eft Brace 18"/>
          <p:cNvSpPr/>
          <p:nvPr/>
        </p:nvSpPr>
        <p:spPr>
          <a:xfrm>
            <a:off x="1470891" y="3713521"/>
            <a:ext cx="226498" cy="1011892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87979" y="1017014"/>
            <a:ext cx="3056021" cy="1031634"/>
            <a:chOff x="6087979" y="538004"/>
            <a:chExt cx="3056021" cy="1031634"/>
          </a:xfrm>
        </p:grpSpPr>
        <p:sp>
          <p:nvSpPr>
            <p:cNvPr id="17" name="Rectangle 16"/>
            <p:cNvSpPr/>
            <p:nvPr/>
          </p:nvSpPr>
          <p:spPr>
            <a:xfrm>
              <a:off x="7579474" y="1206530"/>
              <a:ext cx="1462926" cy="363108"/>
            </a:xfrm>
            <a:prstGeom prst="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바로가기메뉴</a:t>
              </a:r>
              <a:endParaRPr lang="ko-KR" altLang="en-US" sz="1400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087979" y="538004"/>
              <a:ext cx="3056021" cy="649934"/>
              <a:chOff x="6087979" y="538004"/>
              <a:chExt cx="3056021" cy="64993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l="16794" b="1437"/>
              <a:stretch/>
            </p:blipFill>
            <p:spPr>
              <a:xfrm>
                <a:off x="6675120" y="765615"/>
                <a:ext cx="2367280" cy="422323"/>
              </a:xfrm>
              <a:prstGeom prst="rect">
                <a:avLst/>
              </a:prstGeom>
            </p:spPr>
          </p:pic>
          <p:sp>
            <p:nvSpPr>
              <p:cNvPr id="21" name="Espace réservé du texte 13">
                <a:extLst>
                  <a:ext uri="{FF2B5EF4-FFF2-40B4-BE49-F238E27FC236}">
                    <a16:creationId xmlns:a16="http://schemas.microsoft.com/office/drawing/2014/main" id="{E094B93A-C6EB-7E4A-AC65-4C7B769B1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979" y="538004"/>
                <a:ext cx="3056021" cy="2746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알림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추가   공유  </a:t>
                </a:r>
                <a:r>
                  <a:rPr lang="ko-KR" altLang="en-US" sz="107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컨텐츠 커뮤니티 도움말</a:t>
                </a:r>
                <a:endParaRPr lang="en-US" sz="107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885955" y="846007"/>
            <a:ext cx="1161789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3DSearch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3133969" y="2013682"/>
            <a:ext cx="4368784" cy="2775320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545" y="1280351"/>
            <a:ext cx="2880610" cy="31244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65039" y="3150662"/>
            <a:ext cx="2091360" cy="616382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3DDashboard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 rotWithShape="1">
          <a:blip r:embed="rId4"/>
          <a:srcRect l="559" r="82542" b="1437"/>
          <a:stretch/>
        </p:blipFill>
        <p:spPr>
          <a:xfrm>
            <a:off x="7680960" y="2423016"/>
            <a:ext cx="480771" cy="4223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1408020" y="1350273"/>
            <a:ext cx="959429" cy="959429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6766560" y="1922780"/>
            <a:ext cx="914400" cy="731520"/>
          </a:xfrm>
          <a:custGeom>
            <a:avLst/>
            <a:gdLst>
              <a:gd name="connsiteX0" fmla="*/ 0 w 914400"/>
              <a:gd name="connsiteY0" fmla="*/ 0 h 731520"/>
              <a:gd name="connsiteX1" fmla="*/ 0 w 914400"/>
              <a:gd name="connsiteY1" fmla="*/ 731520 h 731520"/>
              <a:gd name="connsiteX2" fmla="*/ 914400 w 914400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31520">
                <a:moveTo>
                  <a:pt x="0" y="0"/>
                </a:moveTo>
                <a:lnTo>
                  <a:pt x="0" y="731520"/>
                </a:lnTo>
                <a:lnTo>
                  <a:pt x="914400" y="731520"/>
                </a:lnTo>
              </a:path>
            </a:pathLst>
          </a:cu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21"/>
          <p:cNvSpPr/>
          <p:nvPr/>
        </p:nvSpPr>
        <p:spPr>
          <a:xfrm>
            <a:off x="7680960" y="2864040"/>
            <a:ext cx="1392670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3DNotification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1801291"/>
            <a:ext cx="5805364" cy="291791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66056"/>
            <a:ext cx="8499806" cy="369332"/>
          </a:xfrm>
        </p:spPr>
        <p:txBody>
          <a:bodyPr/>
          <a:lstStyle/>
          <a:p>
            <a:r>
              <a:rPr lang="en-US" altLang="ko-KR" b="1" smtClean="0"/>
              <a:t>3DEXPERIENCE platform</a:t>
            </a:r>
            <a:r>
              <a:rPr lang="ko-KR" altLang="en-US" b="1" smtClean="0"/>
              <a:t> 기본 </a:t>
            </a:r>
            <a:r>
              <a:rPr lang="en-US" altLang="ko-KR" b="1" smtClean="0"/>
              <a:t>UI</a:t>
            </a:r>
            <a:endParaRPr lang="fr-FR" b="1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40220" y="1795419"/>
            <a:ext cx="662533" cy="131847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977640" y="1781063"/>
            <a:ext cx="1433079" cy="164101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46050" y="1658513"/>
            <a:ext cx="954903" cy="369753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Compass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050" y="2777511"/>
            <a:ext cx="954903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Role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023" y="3984017"/>
            <a:ext cx="958957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App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463824" y="2423016"/>
            <a:ext cx="226498" cy="1225735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eft Brace 18"/>
          <p:cNvSpPr/>
          <p:nvPr/>
        </p:nvSpPr>
        <p:spPr>
          <a:xfrm>
            <a:off x="1470891" y="3713521"/>
            <a:ext cx="226498" cy="1011892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87979" y="1017014"/>
            <a:ext cx="3056021" cy="1031634"/>
            <a:chOff x="6087979" y="538004"/>
            <a:chExt cx="3056021" cy="1031634"/>
          </a:xfrm>
        </p:grpSpPr>
        <p:sp>
          <p:nvSpPr>
            <p:cNvPr id="17" name="Rectangle 16"/>
            <p:cNvSpPr/>
            <p:nvPr/>
          </p:nvSpPr>
          <p:spPr>
            <a:xfrm>
              <a:off x="7579474" y="1206530"/>
              <a:ext cx="1462926" cy="363108"/>
            </a:xfrm>
            <a:prstGeom prst="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바로가기메뉴</a:t>
              </a:r>
              <a:endParaRPr lang="ko-KR" altLang="en-US" sz="1400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087979" y="538004"/>
              <a:ext cx="3056021" cy="649934"/>
              <a:chOff x="6087979" y="538004"/>
              <a:chExt cx="3056021" cy="64993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l="16794" b="1437"/>
              <a:stretch/>
            </p:blipFill>
            <p:spPr>
              <a:xfrm>
                <a:off x="6675120" y="765615"/>
                <a:ext cx="2367280" cy="422323"/>
              </a:xfrm>
              <a:prstGeom prst="rect">
                <a:avLst/>
              </a:prstGeom>
            </p:spPr>
          </p:pic>
          <p:sp>
            <p:nvSpPr>
              <p:cNvPr id="21" name="Espace réservé du texte 13">
                <a:extLst>
                  <a:ext uri="{FF2B5EF4-FFF2-40B4-BE49-F238E27FC236}">
                    <a16:creationId xmlns:a16="http://schemas.microsoft.com/office/drawing/2014/main" id="{E094B93A-C6EB-7E4A-AC65-4C7B769B1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979" y="538004"/>
                <a:ext cx="3056021" cy="2746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알림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추가   공유  </a:t>
                </a:r>
                <a:r>
                  <a:rPr lang="ko-KR" altLang="en-US" sz="107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컨텐츠 커뮤니티 도움말</a:t>
                </a:r>
                <a:endParaRPr lang="en-US" sz="107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885955" y="846007"/>
            <a:ext cx="1161789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3DSearch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3133969" y="2013682"/>
            <a:ext cx="4368784" cy="2775320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545" y="1280351"/>
            <a:ext cx="2880610" cy="31244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65039" y="3150662"/>
            <a:ext cx="2091360" cy="616382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3DDashboard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 rotWithShape="1">
          <a:blip r:embed="rId4"/>
          <a:srcRect l="559" r="82542" b="1437"/>
          <a:stretch/>
        </p:blipFill>
        <p:spPr>
          <a:xfrm>
            <a:off x="7680960" y="2423016"/>
            <a:ext cx="480771" cy="422323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6766560" y="1922780"/>
            <a:ext cx="914400" cy="731520"/>
          </a:xfrm>
          <a:custGeom>
            <a:avLst/>
            <a:gdLst>
              <a:gd name="connsiteX0" fmla="*/ 0 w 914400"/>
              <a:gd name="connsiteY0" fmla="*/ 0 h 731520"/>
              <a:gd name="connsiteX1" fmla="*/ 0 w 914400"/>
              <a:gd name="connsiteY1" fmla="*/ 731520 h 731520"/>
              <a:gd name="connsiteX2" fmla="*/ 914400 w 914400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31520">
                <a:moveTo>
                  <a:pt x="0" y="0"/>
                </a:moveTo>
                <a:lnTo>
                  <a:pt x="0" y="731520"/>
                </a:lnTo>
                <a:lnTo>
                  <a:pt x="914400" y="731520"/>
                </a:lnTo>
              </a:path>
            </a:pathLst>
          </a:cu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4023" y="2071196"/>
            <a:ext cx="1246299" cy="569618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lt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모든 </a:t>
            </a:r>
            <a:r>
              <a:rPr lang="en-US" altLang="ko-KR" sz="1000">
                <a:latin typeface="NanumSquare Bold" panose="020B0600000101010101" pitchFamily="34" charset="-127"/>
                <a:ea typeface="NanumSquare Bold" panose="020B0600000101010101" pitchFamily="34" charset="-127"/>
              </a:rPr>
              <a:t>Role </a:t>
            </a:r>
            <a:r>
              <a:rPr lang="ko-KR" altLang="en-US" sz="1000" smtClean="0">
                <a:solidFill>
                  <a:schemeClr val="lt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및 </a:t>
            </a:r>
            <a:r>
              <a:rPr lang="en-US" altLang="ko-KR" sz="10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App</a:t>
            </a:r>
            <a:r>
              <a:rPr lang="ko-KR" altLang="en-US" sz="1000" smtClean="0">
                <a:solidFill>
                  <a:schemeClr val="lt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에  </a:t>
            </a:r>
            <a:r>
              <a:rPr lang="ko-KR" altLang="en-US" sz="1000" dirty="0">
                <a:solidFill>
                  <a:schemeClr val="lt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손쉬운 접근</a:t>
            </a:r>
          </a:p>
        </p:txBody>
      </p:sp>
      <p:sp>
        <p:nvSpPr>
          <p:cNvPr id="36" name="Rectangle 21"/>
          <p:cNvSpPr/>
          <p:nvPr/>
        </p:nvSpPr>
        <p:spPr>
          <a:xfrm>
            <a:off x="7680960" y="2864040"/>
            <a:ext cx="1392670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3DNotification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1408020" y="1350273"/>
            <a:ext cx="959429" cy="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1801291"/>
            <a:ext cx="5805364" cy="291791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4B1F62A-D0F8-F248-87FA-BEC36E77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66056"/>
            <a:ext cx="8499806" cy="369332"/>
          </a:xfrm>
        </p:spPr>
        <p:txBody>
          <a:bodyPr/>
          <a:lstStyle/>
          <a:p>
            <a:r>
              <a:rPr lang="en-US" altLang="ko-KR" b="1" smtClean="0"/>
              <a:t>3DEXPERIENCE platform</a:t>
            </a:r>
            <a:r>
              <a:rPr lang="ko-KR" altLang="en-US" b="1" smtClean="0"/>
              <a:t> 기본 </a:t>
            </a:r>
            <a:r>
              <a:rPr lang="en-US" altLang="ko-KR" b="1" smtClean="0"/>
              <a:t>UI</a:t>
            </a:r>
            <a:endParaRPr lang="fr-FR" b="1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40220" y="1795419"/>
            <a:ext cx="662533" cy="131847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977640" y="1781063"/>
            <a:ext cx="1433079" cy="164101"/>
          </a:xfrm>
          <a:prstGeom prst="rect">
            <a:avLst/>
          </a:pr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46050" y="1658513"/>
            <a:ext cx="954903" cy="369753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Compass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050" y="2777511"/>
            <a:ext cx="954903" cy="365826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3ds Condensed" panose="02000503020000020004" pitchFamily="50" charset="0"/>
              </a:rPr>
              <a:t>Role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023" y="3984017"/>
            <a:ext cx="958957" cy="365826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3ds Condensed" panose="02000503020000020004" pitchFamily="50" charset="0"/>
              </a:rPr>
              <a:t>App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463824" y="2423016"/>
            <a:ext cx="226498" cy="1225735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E877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eft Brace 18"/>
          <p:cNvSpPr/>
          <p:nvPr/>
        </p:nvSpPr>
        <p:spPr>
          <a:xfrm>
            <a:off x="1470891" y="3713521"/>
            <a:ext cx="226498" cy="1011892"/>
          </a:xfrm>
          <a:prstGeom prst="leftBrace">
            <a:avLst>
              <a:gd name="adj1" fmla="val 46788"/>
              <a:gd name="adj2" fmla="val 45380"/>
            </a:avLst>
          </a:prstGeom>
          <a:ln w="28575">
            <a:solidFill>
              <a:srgbClr val="E877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87979" y="1017014"/>
            <a:ext cx="3056021" cy="1031634"/>
            <a:chOff x="6087979" y="538004"/>
            <a:chExt cx="3056021" cy="1031634"/>
          </a:xfrm>
        </p:grpSpPr>
        <p:sp>
          <p:nvSpPr>
            <p:cNvPr id="17" name="Rectangle 16"/>
            <p:cNvSpPr/>
            <p:nvPr/>
          </p:nvSpPr>
          <p:spPr>
            <a:xfrm>
              <a:off x="7579474" y="1206530"/>
              <a:ext cx="1462926" cy="363108"/>
            </a:xfrm>
            <a:prstGeom prst="rect">
              <a:avLst/>
            </a:prstGeom>
            <a:solidFill>
              <a:srgbClr val="005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바로가기메뉴</a:t>
              </a:r>
              <a:endParaRPr lang="ko-KR" altLang="en-US" sz="1400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087979" y="538004"/>
              <a:ext cx="3056021" cy="649934"/>
              <a:chOff x="6087979" y="538004"/>
              <a:chExt cx="3056021" cy="64993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l="16794" b="1437"/>
              <a:stretch/>
            </p:blipFill>
            <p:spPr>
              <a:xfrm>
                <a:off x="6675120" y="765615"/>
                <a:ext cx="2367280" cy="422323"/>
              </a:xfrm>
              <a:prstGeom prst="rect">
                <a:avLst/>
              </a:prstGeom>
            </p:spPr>
          </p:pic>
          <p:sp>
            <p:nvSpPr>
              <p:cNvPr id="21" name="Espace réservé du texte 13">
                <a:extLst>
                  <a:ext uri="{FF2B5EF4-FFF2-40B4-BE49-F238E27FC236}">
                    <a16:creationId xmlns:a16="http://schemas.microsoft.com/office/drawing/2014/main" id="{E094B93A-C6EB-7E4A-AC65-4C7B769B1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979" y="538004"/>
                <a:ext cx="3056021" cy="2746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알림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추가   공유  </a:t>
                </a:r>
                <a:r>
                  <a:rPr lang="ko-KR" altLang="en-US" sz="107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컨텐츠 커뮤니티 도움말</a:t>
                </a:r>
                <a:endParaRPr lang="en-US" sz="107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885955" y="846007"/>
            <a:ext cx="1161789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3DSearch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3133969" y="2013682"/>
            <a:ext cx="4368784" cy="2775320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545" y="1280351"/>
            <a:ext cx="2880610" cy="31244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65039" y="3150662"/>
            <a:ext cx="2091360" cy="616382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3DDashboard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 rotWithShape="1">
          <a:blip r:embed="rId4"/>
          <a:srcRect l="559" r="82542" b="1437"/>
          <a:stretch/>
        </p:blipFill>
        <p:spPr>
          <a:xfrm>
            <a:off x="7680960" y="2423016"/>
            <a:ext cx="480771" cy="4223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1408020" y="1350273"/>
            <a:ext cx="959429" cy="959429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6766560" y="1922780"/>
            <a:ext cx="914400" cy="731520"/>
          </a:xfrm>
          <a:custGeom>
            <a:avLst/>
            <a:gdLst>
              <a:gd name="connsiteX0" fmla="*/ 0 w 914400"/>
              <a:gd name="connsiteY0" fmla="*/ 0 h 731520"/>
              <a:gd name="connsiteX1" fmla="*/ 0 w 914400"/>
              <a:gd name="connsiteY1" fmla="*/ 731520 h 731520"/>
              <a:gd name="connsiteX2" fmla="*/ 914400 w 914400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31520">
                <a:moveTo>
                  <a:pt x="0" y="0"/>
                </a:moveTo>
                <a:lnTo>
                  <a:pt x="0" y="731520"/>
                </a:lnTo>
                <a:lnTo>
                  <a:pt x="914400" y="731520"/>
                </a:lnTo>
              </a:path>
            </a:pathLst>
          </a:custGeom>
          <a:noFill/>
          <a:ln w="19050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21"/>
          <p:cNvSpPr/>
          <p:nvPr/>
        </p:nvSpPr>
        <p:spPr>
          <a:xfrm>
            <a:off x="7680960" y="2864040"/>
            <a:ext cx="1392670" cy="365826"/>
          </a:xfrm>
          <a:prstGeom prst="rect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3ds Condensed" panose="02000503020000020004" pitchFamily="50" charset="0"/>
              </a:rPr>
              <a:t>3DNotification</a:t>
            </a:r>
            <a:endParaRPr lang="ko-KR" altLang="en-US" sz="1400" dirty="0">
              <a:latin typeface="3ds Condensed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0B38E749-D71E-4441-BD0A-191D45035818}"/>
    </a:ext>
  </a:extLst>
</a:theme>
</file>

<file path=ppt/theme/theme10.xml><?xml version="1.0" encoding="utf-8"?>
<a:theme xmlns:a="http://schemas.openxmlformats.org/drawingml/2006/main" name="3DEXCI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A78E0B32-5D60-EB41-90C3-E22250812FB1}"/>
    </a:ext>
  </a:extLst>
</a:theme>
</file>

<file path=ppt/theme/theme11.xml><?xml version="1.0" encoding="utf-8"?>
<a:theme xmlns:a="http://schemas.openxmlformats.org/drawingml/2006/main" name="SIMUL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3AB0EF02-E818-6B41-8933-74BBA22DC80A}"/>
    </a:ext>
  </a:extLst>
</a:theme>
</file>

<file path=ppt/theme/theme12.xml><?xml version="1.0" encoding="utf-8"?>
<a:theme xmlns:a="http://schemas.openxmlformats.org/drawingml/2006/main" name="DELM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19B0B5E-4FF3-7746-B056-CC499983DC6D}"/>
    </a:ext>
  </a:extLst>
</a:theme>
</file>

<file path=ppt/theme/theme13.xml><?xml version="1.0" encoding="utf-8"?>
<a:theme xmlns:a="http://schemas.openxmlformats.org/drawingml/2006/main" name="MEDIDAT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F3AB1410-E261-6D43-B94E-89BDDE1593C3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T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4AE46F9C-EA0F-4D48-8588-0A20979ABD17}"/>
    </a:ext>
  </a:extLst>
</a:theme>
</file>

<file path=ppt/theme/theme3.xml><?xml version="1.0" encoding="utf-8"?>
<a:theme xmlns:a="http://schemas.openxmlformats.org/drawingml/2006/main" name="BI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797D098-BC2F-AB46-BC07-2B1AE1949748}"/>
    </a:ext>
  </a:extLst>
</a:theme>
</file>

<file path=ppt/theme/theme4.xml><?xml version="1.0" encoding="utf-8"?>
<a:theme xmlns:a="http://schemas.openxmlformats.org/drawingml/2006/main" name="GE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DAC3431A-F5CB-F846-94C2-4C7DB084DD33}"/>
    </a:ext>
  </a:extLst>
</a:theme>
</file>

<file path=ppt/theme/theme5.xml><?xml version="1.0" encoding="utf-8"?>
<a:theme xmlns:a="http://schemas.openxmlformats.org/drawingml/2006/main" name="SOLIDWORK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7D52F822-039F-6E44-88A8-A1E715E7AF57}"/>
    </a:ext>
  </a:extLst>
</a:theme>
</file>

<file path=ppt/theme/theme6.xml><?xml version="1.0" encoding="utf-8"?>
<a:theme xmlns:a="http://schemas.openxmlformats.org/drawingml/2006/main" name="3D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D8F813-389F-6B4B-A47A-1B59642C5AD8}"/>
    </a:ext>
  </a:extLst>
</a:theme>
</file>

<file path=ppt/theme/theme7.xml><?xml version="1.0" encoding="utf-8"?>
<a:theme xmlns:a="http://schemas.openxmlformats.org/drawingml/2006/main" name="EN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E1CFCE0F-C807-0D4C-BAA6-E5AC44BE61E4}"/>
    </a:ext>
  </a:extLst>
</a:theme>
</file>

<file path=ppt/theme/theme8.xml><?xml version="1.0" encoding="utf-8"?>
<a:theme xmlns:a="http://schemas.openxmlformats.org/drawingml/2006/main" name="NETVIBE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82E17839-4E73-3249-8A84-DDCBEB8AE3C3}"/>
    </a:ext>
  </a:extLst>
</a:theme>
</file>

<file path=ppt/theme/theme9.xml><?xml version="1.0" encoding="utf-8"?>
<a:theme xmlns:a="http://schemas.openxmlformats.org/drawingml/2006/main" name="CENTRICPLM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A31C24-7BEC-E940-AE33-C13DF6F7B5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C093F7B2433A4686363E44DC318470" ma:contentTypeVersion="12" ma:contentTypeDescription="새 문서를 만듭니다." ma:contentTypeScope="" ma:versionID="f91816f874ee699d42ce7fe05ffaa47c">
  <xsd:schema xmlns:xsd="http://www.w3.org/2001/XMLSchema" xmlns:xs="http://www.w3.org/2001/XMLSchema" xmlns:p="http://schemas.microsoft.com/office/2006/metadata/properties" xmlns:ns2="5ca1a6b8-755e-4e13-8877-67d52c2c36d4" xmlns:ns3="7fc7b5da-4b2f-419d-817d-686066761dd0" targetNamespace="http://schemas.microsoft.com/office/2006/metadata/properties" ma:root="true" ma:fieldsID="5a5df512d89a53fd0025c80cfe11c192" ns2:_="" ns3:_="">
    <xsd:import namespace="5ca1a6b8-755e-4e13-8877-67d52c2c36d4"/>
    <xsd:import namespace="7fc7b5da-4b2f-419d-817d-686066761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1a6b8-755e-4e13-8877-67d52c2c3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2c5c6cbc-1cf6-425a-85a2-fd167e342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7b5da-4b2f-419d-817d-686066761dd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ad17412-811b-42e4-b270-d21c47b9727c}" ma:internalName="TaxCatchAll" ma:showField="CatchAllData" ma:web="7fc7b5da-4b2f-419d-817d-686066761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c7b5da-4b2f-419d-817d-686066761dd0" xsi:nil="true"/>
    <lcf76f155ced4ddcb4097134ff3c332f xmlns="5ca1a6b8-755e-4e13-8877-67d52c2c36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097FB5D-4D17-4540-9CCB-7B2E7AD6B88B}"/>
</file>

<file path=customXml/itemProps2.xml><?xml version="1.0" encoding="utf-8"?>
<ds:datastoreItem xmlns:ds="http://schemas.openxmlformats.org/officeDocument/2006/customXml" ds:itemID="{D9B2768E-A74F-4981-BD36-3778D0A96DDA}"/>
</file>

<file path=customXml/itemProps3.xml><?xml version="1.0" encoding="utf-8"?>
<ds:datastoreItem xmlns:ds="http://schemas.openxmlformats.org/officeDocument/2006/customXml" ds:itemID="{90EC993A-353B-4115-AD39-1EE07D18D9C9}"/>
</file>

<file path=docProps/app.xml><?xml version="1.0" encoding="utf-8"?>
<Properties xmlns="http://schemas.openxmlformats.org/officeDocument/2006/extended-properties" xmlns:vt="http://schemas.openxmlformats.org/officeDocument/2006/docPropsVTypes">
  <Template>Dassault_Template_Shortversion</Template>
  <TotalTime>3356</TotalTime>
  <Words>1387</Words>
  <Application>Microsoft Office PowerPoint</Application>
  <PresentationFormat>화면 슬라이드 쇼(16:9)</PresentationFormat>
  <Paragraphs>376</Paragraphs>
  <Slides>61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13</vt:i4>
      </vt:variant>
      <vt:variant>
        <vt:lpstr>슬라이드 제목</vt:lpstr>
      </vt:variant>
      <vt:variant>
        <vt:i4>61</vt:i4>
      </vt:variant>
    </vt:vector>
  </HeadingPairs>
  <TitlesOfParts>
    <vt:vector size="86" baseType="lpstr">
      <vt:lpstr>Courier New</vt:lpstr>
      <vt:lpstr>맑은 고딕</vt:lpstr>
      <vt:lpstr>Arial</vt:lpstr>
      <vt:lpstr>NanumSquare ExtraBold</vt:lpstr>
      <vt:lpstr>3ds</vt:lpstr>
      <vt:lpstr>NanumSquare Bold</vt:lpstr>
      <vt:lpstr>Arial Narrow</vt:lpstr>
      <vt:lpstr>3ds Light</vt:lpstr>
      <vt:lpstr>Wingdings</vt:lpstr>
      <vt:lpstr>-apple-system</vt:lpstr>
      <vt:lpstr>3ds Condensed</vt:lpstr>
      <vt:lpstr>3ds SemiBold</vt:lpstr>
      <vt:lpstr>CORPORATE</vt:lpstr>
      <vt:lpstr>CATIA</vt:lpstr>
      <vt:lpstr>BIOVIA</vt:lpstr>
      <vt:lpstr>GEOVIA</vt:lpstr>
      <vt:lpstr>SOLIDWORKS</vt:lpstr>
      <vt:lpstr>3DVIA</vt:lpstr>
      <vt:lpstr>ENOVIA</vt:lpstr>
      <vt:lpstr>NETVIBES</vt:lpstr>
      <vt:lpstr>CENTRICPLM</vt:lpstr>
      <vt:lpstr>3DEXCITE</vt:lpstr>
      <vt:lpstr>SIMULIA</vt:lpstr>
      <vt:lpstr>DELMIA</vt:lpstr>
      <vt:lpstr>MEDIDATA</vt:lpstr>
      <vt:lpstr>3D익스피리언스 플랫폼 아카데미</vt:lpstr>
      <vt:lpstr>PowerPoint 프레젠테이션</vt:lpstr>
      <vt:lpstr>PowerPoint 프레젠테이션</vt:lpstr>
      <vt:lpstr>contents</vt:lpstr>
      <vt:lpstr>contents</vt:lpstr>
      <vt:lpstr>3DEXPERIENCE platform</vt:lpstr>
      <vt:lpstr>3DEXPERIENCE platform 기본 UI</vt:lpstr>
      <vt:lpstr>3DEXPERIENCE platform 기본 UI</vt:lpstr>
      <vt:lpstr>3DEXPERIENCE platform 기본 UI</vt:lpstr>
      <vt:lpstr>Roles &amp; Apps</vt:lpstr>
      <vt:lpstr>Type of apps</vt:lpstr>
      <vt:lpstr>3DEXPERIENCE platform 기본 UI</vt:lpstr>
      <vt:lpstr>3DSearch</vt:lpstr>
      <vt:lpstr>3DEXPERIENCE platform 기본 UI</vt:lpstr>
      <vt:lpstr>3DNotification</vt:lpstr>
      <vt:lpstr>3DEXPERIENCE platform 기본 UI</vt:lpstr>
      <vt:lpstr>My Profile</vt:lpstr>
      <vt:lpstr>Hands-on</vt:lpstr>
      <vt:lpstr>contents</vt:lpstr>
      <vt:lpstr>3DDashboard</vt:lpstr>
      <vt:lpstr>Dashboard</vt:lpstr>
      <vt:lpstr>3DDashboard</vt:lpstr>
      <vt:lpstr>3DDashboard</vt:lpstr>
      <vt:lpstr>3DDashboard 생성</vt:lpstr>
      <vt:lpstr>3DDashboard 생성</vt:lpstr>
      <vt:lpstr>3DDashboard 구성</vt:lpstr>
      <vt:lpstr>3DDashboard 공유</vt:lpstr>
      <vt:lpstr>3DDashboard 공유</vt:lpstr>
      <vt:lpstr>Collaborative Business Innovator</vt:lpstr>
      <vt:lpstr>Collaborative Business Innovator</vt:lpstr>
      <vt:lpstr>Collaborative Business Innovator</vt:lpstr>
      <vt:lpstr>Hands-on</vt:lpstr>
      <vt:lpstr>contents</vt:lpstr>
      <vt:lpstr>3DSearch</vt:lpstr>
      <vt:lpstr>3DSearch – 검색 종류</vt:lpstr>
      <vt:lpstr>3DSearch – 검색 종류</vt:lpstr>
      <vt:lpstr>3DSearch – 검색 종류</vt:lpstr>
      <vt:lpstr>3DSearch – 검색 종류</vt:lpstr>
      <vt:lpstr>3DSearch – 검색 종류</vt:lpstr>
      <vt:lpstr>3DSearch – 검색 종류</vt:lpstr>
      <vt:lpstr>3DSearch – 검색 종류</vt:lpstr>
      <vt:lpstr>3DSearch – 6WTags</vt:lpstr>
      <vt:lpstr>contents</vt:lpstr>
      <vt:lpstr>3DSwym (See What You Mean)</vt:lpstr>
      <vt:lpstr>3DSwym Community 기본 UI</vt:lpstr>
      <vt:lpstr>Community 생성</vt:lpstr>
      <vt:lpstr>Community 유형</vt:lpstr>
      <vt:lpstr>Community 관리자 기능</vt:lpstr>
      <vt:lpstr>Post 작성</vt:lpstr>
      <vt:lpstr>Post 종류</vt:lpstr>
      <vt:lpstr>Post 종류</vt:lpstr>
      <vt:lpstr>Post 종류</vt:lpstr>
      <vt:lpstr>Post 종류</vt:lpstr>
      <vt:lpstr>Post 종류</vt:lpstr>
      <vt:lpstr>Post 종류</vt:lpstr>
      <vt:lpstr>Post 종류</vt:lpstr>
      <vt:lpstr>커뮤니티 활동</vt:lpstr>
      <vt:lpstr>커뮤니티 활동</vt:lpstr>
      <vt:lpstr>북마크 및 네트워크</vt:lpstr>
      <vt:lpstr>Hands-on</vt:lpstr>
      <vt:lpstr>PowerPoint 프레젠테이션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 Platform 개발자 Academy</dc:title>
  <dc:creator>JANG Somi</dc:creator>
  <cp:lastModifiedBy>JANG Somi</cp:lastModifiedBy>
  <cp:revision>133</cp:revision>
  <cp:lastPrinted>2013-06-27T08:50:33Z</cp:lastPrinted>
  <dcterms:created xsi:type="dcterms:W3CDTF">2022-10-26T01:02:19Z</dcterms:created>
  <dcterms:modified xsi:type="dcterms:W3CDTF">2022-11-09T07:32:26Z</dcterms:modified>
  <cp:version>2021.11.18.1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  <property fmtid="{D5CDD505-2E9C-101B-9397-08002B2CF9AE}" pid="3" name="ContentTypeId">
    <vt:lpwstr>0x01010026C093F7B2433A4686363E44DC318470</vt:lpwstr>
  </property>
</Properties>
</file>